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73"/>
  </p:notesMasterIdLst>
  <p:handoutMasterIdLst>
    <p:handoutMasterId r:id="rId74"/>
  </p:handoutMasterIdLst>
  <p:sldIdLst>
    <p:sldId id="303" r:id="rId5"/>
    <p:sldId id="621" r:id="rId6"/>
    <p:sldId id="708" r:id="rId7"/>
    <p:sldId id="1300" r:id="rId8"/>
    <p:sldId id="1302" r:id="rId9"/>
    <p:sldId id="1255" r:id="rId10"/>
    <p:sldId id="1294" r:id="rId11"/>
    <p:sldId id="1256" r:id="rId12"/>
    <p:sldId id="1249" r:id="rId13"/>
    <p:sldId id="1309" r:id="rId14"/>
    <p:sldId id="962" r:id="rId15"/>
    <p:sldId id="1228" r:id="rId16"/>
    <p:sldId id="1260" r:id="rId17"/>
    <p:sldId id="908" r:id="rId18"/>
    <p:sldId id="1308" r:id="rId19"/>
    <p:sldId id="1268" r:id="rId20"/>
    <p:sldId id="1119" r:id="rId21"/>
    <p:sldId id="1263" r:id="rId22"/>
    <p:sldId id="1264" r:id="rId23"/>
    <p:sldId id="1265" r:id="rId24"/>
    <p:sldId id="1293" r:id="rId25"/>
    <p:sldId id="1289" r:id="rId26"/>
    <p:sldId id="1269" r:id="rId27"/>
    <p:sldId id="1272" r:id="rId28"/>
    <p:sldId id="1273" r:id="rId29"/>
    <p:sldId id="1281" r:id="rId30"/>
    <p:sldId id="1270" r:id="rId31"/>
    <p:sldId id="1271" r:id="rId32"/>
    <p:sldId id="1267" r:id="rId33"/>
    <p:sldId id="1275" r:id="rId34"/>
    <p:sldId id="1276" r:id="rId35"/>
    <p:sldId id="1290" r:id="rId36"/>
    <p:sldId id="1283" r:id="rId37"/>
    <p:sldId id="1277" r:id="rId38"/>
    <p:sldId id="1278" r:id="rId39"/>
    <p:sldId id="1291" r:id="rId40"/>
    <p:sldId id="1279" r:id="rId41"/>
    <p:sldId id="1280" r:id="rId42"/>
    <p:sldId id="1282" r:id="rId43"/>
    <p:sldId id="1285" r:id="rId44"/>
    <p:sldId id="1284" r:id="rId45"/>
    <p:sldId id="1274" r:id="rId46"/>
    <p:sldId id="1292" r:id="rId47"/>
    <p:sldId id="1243" r:id="rId48"/>
    <p:sldId id="1257" r:id="rId49"/>
    <p:sldId id="1305" r:id="rId50"/>
    <p:sldId id="1310" r:id="rId51"/>
    <p:sldId id="951" r:id="rId52"/>
    <p:sldId id="635" r:id="rId53"/>
    <p:sldId id="960" r:id="rId54"/>
    <p:sldId id="966" r:id="rId55"/>
    <p:sldId id="957" r:id="rId56"/>
    <p:sldId id="969" r:id="rId57"/>
    <p:sldId id="970" r:id="rId58"/>
    <p:sldId id="1254" r:id="rId59"/>
    <p:sldId id="972" r:id="rId60"/>
    <p:sldId id="1296" r:id="rId61"/>
    <p:sldId id="974" r:id="rId62"/>
    <p:sldId id="975" r:id="rId63"/>
    <p:sldId id="958" r:id="rId64"/>
    <p:sldId id="1297" r:id="rId65"/>
    <p:sldId id="965" r:id="rId66"/>
    <p:sldId id="968" r:id="rId67"/>
    <p:sldId id="1298" r:id="rId68"/>
    <p:sldId id="1246" r:id="rId69"/>
    <p:sldId id="1218" r:id="rId70"/>
    <p:sldId id="1307" r:id="rId71"/>
    <p:sldId id="1303" r:id="rId7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8" autoAdjust="0"/>
    <p:restoredTop sz="92197" autoAdjust="0"/>
  </p:normalViewPr>
  <p:slideViewPr>
    <p:cSldViewPr snapToGrid="0">
      <p:cViewPr varScale="1">
        <p:scale>
          <a:sx n="106" d="100"/>
          <a:sy n="106" d="100"/>
        </p:scale>
        <p:origin x="9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146" y="-259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3&#24037;&#20316;\&#26631;&#20934;&#24037;&#20316;\3GPP\SA%23102\report\SA5%20tdoc%20statistics-2023120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3&#24037;&#20316;\&#26631;&#20934;&#24037;&#20316;\3GPP\SA%23102\report\SA5%20tdoc%20statistics-2023120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3&#24037;&#20316;\&#26631;&#20934;&#24037;&#20316;\3GPP\SA%23102\report\SA5%20tdoc%20statistics-2023120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Number of delegates in SA5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Sheet1!$K$2</c:f>
              <c:strCache>
                <c:ptCount val="1"/>
                <c:pt idx="0">
                  <c:v>F2F delegates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Sheet1!$K$3:$K$21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148</c:v>
                </c:pt>
                <c:pt idx="12">
                  <c:v>0</c:v>
                </c:pt>
                <c:pt idx="13">
                  <c:v>151</c:v>
                </c:pt>
                <c:pt idx="14">
                  <c:v>0</c:v>
                </c:pt>
                <c:pt idx="15">
                  <c:v>153</c:v>
                </c:pt>
                <c:pt idx="16">
                  <c:v>176</c:v>
                </c:pt>
                <c:pt idx="17">
                  <c:v>142</c:v>
                </c:pt>
                <c:pt idx="18">
                  <c:v>150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AB-4F01-8C3C-ACA47AB31524}"/>
            </c:ext>
          </c:extLst>
        </c:ser>
        <c:ser>
          <c:idx val="2"/>
          <c:order val="2"/>
          <c:tx>
            <c:strRef>
              <c:f>Sheet1!$L$2</c:f>
              <c:strCache>
                <c:ptCount val="1"/>
                <c:pt idx="0">
                  <c:v>Online delegates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Sheet1!$L$3:$L$21</c:f>
              <c:numCache>
                <c:formatCode>General</c:formatCode>
                <c:ptCount val="19"/>
                <c:pt idx="0">
                  <c:v>91</c:v>
                </c:pt>
                <c:pt idx="1">
                  <c:v>91</c:v>
                </c:pt>
                <c:pt idx="2">
                  <c:v>108</c:v>
                </c:pt>
                <c:pt idx="3">
                  <c:v>121</c:v>
                </c:pt>
                <c:pt idx="4">
                  <c:v>103</c:v>
                </c:pt>
                <c:pt idx="5">
                  <c:v>108</c:v>
                </c:pt>
                <c:pt idx="6">
                  <c:v>118</c:v>
                </c:pt>
                <c:pt idx="7">
                  <c:v>123</c:v>
                </c:pt>
                <c:pt idx="8">
                  <c:v>133</c:v>
                </c:pt>
                <c:pt idx="9">
                  <c:v>115</c:v>
                </c:pt>
                <c:pt idx="10">
                  <c:v>132</c:v>
                </c:pt>
                <c:pt idx="11">
                  <c:v>57</c:v>
                </c:pt>
                <c:pt idx="12">
                  <c:v>139</c:v>
                </c:pt>
                <c:pt idx="13">
                  <c:v>51</c:v>
                </c:pt>
                <c:pt idx="14">
                  <c:v>149</c:v>
                </c:pt>
                <c:pt idx="15">
                  <c:v>42</c:v>
                </c:pt>
                <c:pt idx="16">
                  <c:v>41</c:v>
                </c:pt>
                <c:pt idx="17">
                  <c:v>37</c:v>
                </c:pt>
                <c:pt idx="18">
                  <c:v>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AB-4F01-8C3C-ACA47AB31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2185823"/>
        <c:axId val="92510179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Sheet1!$J$2</c15:sqref>
                        </c15:formulaRef>
                      </c:ext>
                    </c:extLst>
                    <c:strCache>
                      <c:ptCount val="1"/>
                      <c:pt idx="0">
                        <c:v>Total delegates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Sheet1!$A$3:$A$21</c15:sqref>
                        </c15:formulaRef>
                      </c:ext>
                    </c:extLst>
                    <c:strCache>
                      <c:ptCount val="19"/>
                      <c:pt idx="0">
                        <c:v>SA5#135-e</c:v>
                      </c:pt>
                      <c:pt idx="1">
                        <c:v>SA5#136-e</c:v>
                      </c:pt>
                      <c:pt idx="2">
                        <c:v>SA5#137-e</c:v>
                      </c:pt>
                      <c:pt idx="3">
                        <c:v>SA5#138-e</c:v>
                      </c:pt>
                      <c:pt idx="4">
                        <c:v>SA5#139-e</c:v>
                      </c:pt>
                      <c:pt idx="5">
                        <c:v>SA5#140-e</c:v>
                      </c:pt>
                      <c:pt idx="6">
                        <c:v>SA5#141-e</c:v>
                      </c:pt>
                      <c:pt idx="7">
                        <c:v>SA5#142-e</c:v>
                      </c:pt>
                      <c:pt idx="8">
                        <c:v>SA5#143-e</c:v>
                      </c:pt>
                      <c:pt idx="9">
                        <c:v>SA5#144-e</c:v>
                      </c:pt>
                      <c:pt idx="10">
                        <c:v>SA5#145-e</c:v>
                      </c:pt>
                      <c:pt idx="11">
                        <c:v>SA5#146</c:v>
                      </c:pt>
                      <c:pt idx="12">
                        <c:v>SA5#146Bis-e</c:v>
                      </c:pt>
                      <c:pt idx="13">
                        <c:v>SA5#147</c:v>
                      </c:pt>
                      <c:pt idx="14">
                        <c:v>SA5#148e</c:v>
                      </c:pt>
                      <c:pt idx="15">
                        <c:v>SA5#149</c:v>
                      </c:pt>
                      <c:pt idx="16">
                        <c:v>SA5#150</c:v>
                      </c:pt>
                      <c:pt idx="17">
                        <c:v>SA5#151</c:v>
                      </c:pt>
                      <c:pt idx="18">
                        <c:v>SA5#152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Sheet1!$J$3:$J$21</c15:sqref>
                        </c15:formulaRef>
                      </c:ext>
                    </c:extLst>
                    <c:numCache>
                      <c:formatCode>General</c:formatCode>
                      <c:ptCount val="19"/>
                      <c:pt idx="0">
                        <c:v>91</c:v>
                      </c:pt>
                      <c:pt idx="1">
                        <c:v>91</c:v>
                      </c:pt>
                      <c:pt idx="2">
                        <c:v>108</c:v>
                      </c:pt>
                      <c:pt idx="3">
                        <c:v>121</c:v>
                      </c:pt>
                      <c:pt idx="4">
                        <c:v>103</c:v>
                      </c:pt>
                      <c:pt idx="5">
                        <c:v>108</c:v>
                      </c:pt>
                      <c:pt idx="6">
                        <c:v>118</c:v>
                      </c:pt>
                      <c:pt idx="7">
                        <c:v>123</c:v>
                      </c:pt>
                      <c:pt idx="8">
                        <c:v>133</c:v>
                      </c:pt>
                      <c:pt idx="9">
                        <c:v>115</c:v>
                      </c:pt>
                      <c:pt idx="10">
                        <c:v>132</c:v>
                      </c:pt>
                      <c:pt idx="11">
                        <c:v>205</c:v>
                      </c:pt>
                      <c:pt idx="12">
                        <c:v>139</c:v>
                      </c:pt>
                      <c:pt idx="13">
                        <c:v>202</c:v>
                      </c:pt>
                      <c:pt idx="14">
                        <c:v>149</c:v>
                      </c:pt>
                      <c:pt idx="15">
                        <c:v>195</c:v>
                      </c:pt>
                      <c:pt idx="16">
                        <c:v>217</c:v>
                      </c:pt>
                      <c:pt idx="17">
                        <c:v>179</c:v>
                      </c:pt>
                      <c:pt idx="18">
                        <c:v>194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8FAB-4F01-8C3C-ACA47AB31524}"/>
                  </c:ext>
                </c:extLst>
              </c15:ser>
            </c15:filteredLineSeries>
          </c:ext>
        </c:extLst>
      </c:line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b="0" i="0" u="none" strike="noStrike" baseline="0">
                <a:effectLst/>
              </a:rPr>
              <a:t>Allocation of a</a:t>
            </a:r>
            <a:r>
              <a:rPr lang="en-US" altLang="zh-CN"/>
              <a:t>greed tdocs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Sheet1!$E$2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Sheet1!$E$3:$E$21</c:f>
              <c:numCache>
                <c:formatCode>General</c:formatCode>
                <c:ptCount val="19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5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  <c:pt idx="11">
                  <c:v>4</c:v>
                </c:pt>
                <c:pt idx="12">
                  <c:v>0</c:v>
                </c:pt>
                <c:pt idx="13">
                  <c:v>10</c:v>
                </c:pt>
                <c:pt idx="14">
                  <c:v>0</c:v>
                </c:pt>
                <c:pt idx="15">
                  <c:v>4</c:v>
                </c:pt>
                <c:pt idx="16">
                  <c:v>4</c:v>
                </c:pt>
                <c:pt idx="17">
                  <c:v>3</c:v>
                </c:pt>
                <c:pt idx="1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95-4E74-AD11-D5D408E13C7D}"/>
            </c:ext>
          </c:extLst>
        </c:ser>
        <c:ser>
          <c:idx val="1"/>
          <c:order val="1"/>
          <c:tx>
            <c:strRef>
              <c:f>Sheet1!$F$2</c:f>
              <c:strCache>
                <c:ptCount val="1"/>
                <c:pt idx="0">
                  <c:v>R16 CR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Sheet1!$F$3:$F$21</c:f>
              <c:numCache>
                <c:formatCode>General</c:formatCode>
                <c:ptCount val="19"/>
                <c:pt idx="0">
                  <c:v>53</c:v>
                </c:pt>
                <c:pt idx="1">
                  <c:v>47</c:v>
                </c:pt>
                <c:pt idx="2">
                  <c:v>48</c:v>
                </c:pt>
                <c:pt idx="3">
                  <c:v>55</c:v>
                </c:pt>
                <c:pt idx="4">
                  <c:v>26</c:v>
                </c:pt>
                <c:pt idx="5">
                  <c:v>23</c:v>
                </c:pt>
                <c:pt idx="6">
                  <c:v>13</c:v>
                </c:pt>
                <c:pt idx="7">
                  <c:v>4</c:v>
                </c:pt>
                <c:pt idx="8">
                  <c:v>60</c:v>
                </c:pt>
                <c:pt idx="9">
                  <c:v>0</c:v>
                </c:pt>
                <c:pt idx="10">
                  <c:v>24</c:v>
                </c:pt>
                <c:pt idx="11">
                  <c:v>43</c:v>
                </c:pt>
                <c:pt idx="12">
                  <c:v>0</c:v>
                </c:pt>
                <c:pt idx="13">
                  <c:v>30</c:v>
                </c:pt>
                <c:pt idx="14">
                  <c:v>0</c:v>
                </c:pt>
                <c:pt idx="15">
                  <c:v>20</c:v>
                </c:pt>
                <c:pt idx="16">
                  <c:v>37</c:v>
                </c:pt>
                <c:pt idx="17">
                  <c:v>9</c:v>
                </c:pt>
                <c:pt idx="18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95-4E74-AD11-D5D408E13C7D}"/>
            </c:ext>
          </c:extLst>
        </c:ser>
        <c:ser>
          <c:idx val="2"/>
          <c:order val="2"/>
          <c:tx>
            <c:strRef>
              <c:f>Sheet1!$G$2</c:f>
              <c:strCache>
                <c:ptCount val="1"/>
                <c:pt idx="0">
                  <c:v>R17 CR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Sheet1!$G$3:$G$21</c:f>
              <c:numCache>
                <c:formatCode>General</c:formatCode>
                <c:ptCount val="19"/>
                <c:pt idx="0">
                  <c:v>49</c:v>
                </c:pt>
                <c:pt idx="1">
                  <c:v>42</c:v>
                </c:pt>
                <c:pt idx="2">
                  <c:v>86</c:v>
                </c:pt>
                <c:pt idx="3">
                  <c:v>92</c:v>
                </c:pt>
                <c:pt idx="4">
                  <c:v>74</c:v>
                </c:pt>
                <c:pt idx="5">
                  <c:v>76</c:v>
                </c:pt>
                <c:pt idx="6">
                  <c:v>114</c:v>
                </c:pt>
                <c:pt idx="7">
                  <c:v>32</c:v>
                </c:pt>
                <c:pt idx="8">
                  <c:v>153</c:v>
                </c:pt>
                <c:pt idx="9">
                  <c:v>0</c:v>
                </c:pt>
                <c:pt idx="10">
                  <c:v>98</c:v>
                </c:pt>
                <c:pt idx="11">
                  <c:v>112</c:v>
                </c:pt>
                <c:pt idx="12">
                  <c:v>0</c:v>
                </c:pt>
                <c:pt idx="13">
                  <c:v>89</c:v>
                </c:pt>
                <c:pt idx="14">
                  <c:v>5</c:v>
                </c:pt>
                <c:pt idx="15">
                  <c:v>67</c:v>
                </c:pt>
                <c:pt idx="16">
                  <c:v>85</c:v>
                </c:pt>
                <c:pt idx="17">
                  <c:v>43</c:v>
                </c:pt>
                <c:pt idx="18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95-4E74-AD11-D5D408E13C7D}"/>
            </c:ext>
          </c:extLst>
        </c:ser>
        <c:ser>
          <c:idx val="3"/>
          <c:order val="3"/>
          <c:tx>
            <c:strRef>
              <c:f>Sheet1!$H$2</c:f>
              <c:strCache>
                <c:ptCount val="1"/>
                <c:pt idx="0">
                  <c:v>R18 CR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Sheet1!$H$3:$H$21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48</c:v>
                </c:pt>
                <c:pt idx="11">
                  <c:v>74</c:v>
                </c:pt>
                <c:pt idx="12">
                  <c:v>0</c:v>
                </c:pt>
                <c:pt idx="13">
                  <c:v>76</c:v>
                </c:pt>
                <c:pt idx="14">
                  <c:v>6</c:v>
                </c:pt>
                <c:pt idx="15">
                  <c:v>114</c:v>
                </c:pt>
                <c:pt idx="16">
                  <c:v>167</c:v>
                </c:pt>
                <c:pt idx="17">
                  <c:v>148</c:v>
                </c:pt>
                <c:pt idx="18">
                  <c:v>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095-4E74-AD11-D5D408E13C7D}"/>
            </c:ext>
          </c:extLst>
        </c:ser>
        <c:ser>
          <c:idx val="4"/>
          <c:order val="4"/>
          <c:tx>
            <c:strRef>
              <c:f>Sheet1!$I$2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Sheet1!$I$3:$I$21</c:f>
              <c:numCache>
                <c:formatCode>General</c:formatCode>
                <c:ptCount val="19"/>
                <c:pt idx="0">
                  <c:v>139</c:v>
                </c:pt>
                <c:pt idx="1">
                  <c:v>115</c:v>
                </c:pt>
                <c:pt idx="2">
                  <c:v>178</c:v>
                </c:pt>
                <c:pt idx="3">
                  <c:v>171</c:v>
                </c:pt>
                <c:pt idx="4">
                  <c:v>179</c:v>
                </c:pt>
                <c:pt idx="5">
                  <c:v>185</c:v>
                </c:pt>
                <c:pt idx="6">
                  <c:v>199</c:v>
                </c:pt>
                <c:pt idx="7">
                  <c:v>296</c:v>
                </c:pt>
                <c:pt idx="8">
                  <c:v>174</c:v>
                </c:pt>
                <c:pt idx="9">
                  <c:v>150</c:v>
                </c:pt>
                <c:pt idx="10">
                  <c:v>191</c:v>
                </c:pt>
                <c:pt idx="11">
                  <c:v>215</c:v>
                </c:pt>
                <c:pt idx="12">
                  <c:v>45</c:v>
                </c:pt>
                <c:pt idx="13">
                  <c:v>291</c:v>
                </c:pt>
                <c:pt idx="14">
                  <c:v>192</c:v>
                </c:pt>
                <c:pt idx="15">
                  <c:v>200</c:v>
                </c:pt>
                <c:pt idx="16">
                  <c:v>174</c:v>
                </c:pt>
                <c:pt idx="17">
                  <c:v>175</c:v>
                </c:pt>
                <c:pt idx="18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95-4E74-AD11-D5D408E13C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42185823"/>
        <c:axId val="925101791"/>
      </c:bar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Total</a:t>
            </a:r>
            <a:r>
              <a:rPr lang="en-US" altLang="zh-CN" baseline="0"/>
              <a:t> number and agreed tdoc numbers</a:t>
            </a:r>
            <a:endParaRPr lang="en-US" alt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Total number of 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Sheet1!$B$3:$B$21</c:f>
              <c:numCache>
                <c:formatCode>General</c:formatCode>
                <c:ptCount val="19"/>
                <c:pt idx="0">
                  <c:v>521</c:v>
                </c:pt>
                <c:pt idx="1">
                  <c:v>481</c:v>
                </c:pt>
                <c:pt idx="2">
                  <c:v>676</c:v>
                </c:pt>
                <c:pt idx="3">
                  <c:v>730</c:v>
                </c:pt>
                <c:pt idx="4">
                  <c:v>646</c:v>
                </c:pt>
                <c:pt idx="5">
                  <c:v>620</c:v>
                </c:pt>
                <c:pt idx="6">
                  <c:v>729</c:v>
                </c:pt>
                <c:pt idx="7">
                  <c:v>754</c:v>
                </c:pt>
                <c:pt idx="8">
                  <c:v>740</c:v>
                </c:pt>
                <c:pt idx="9">
                  <c:v>433</c:v>
                </c:pt>
                <c:pt idx="10">
                  <c:v>842</c:v>
                </c:pt>
                <c:pt idx="11">
                  <c:v>1030</c:v>
                </c:pt>
                <c:pt idx="12">
                  <c:v>183</c:v>
                </c:pt>
                <c:pt idx="13">
                  <c:v>1131</c:v>
                </c:pt>
                <c:pt idx="14">
                  <c:v>524</c:v>
                </c:pt>
                <c:pt idx="15">
                  <c:v>1005</c:v>
                </c:pt>
                <c:pt idx="16">
                  <c:v>1085</c:v>
                </c:pt>
                <c:pt idx="17">
                  <c:v>989</c:v>
                </c:pt>
                <c:pt idx="18">
                  <c:v>1021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DD-44B4-84E1-52C365E0A8F0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Number of agreed 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Sheet1!$A$3:$A$21</c:f>
              <c:strCache>
                <c:ptCount val="19"/>
                <c:pt idx="0">
                  <c:v>SA5#135-e</c:v>
                </c:pt>
                <c:pt idx="1">
                  <c:v>SA5#136-e</c:v>
                </c:pt>
                <c:pt idx="2">
                  <c:v>SA5#137-e</c:v>
                </c:pt>
                <c:pt idx="3">
                  <c:v>SA5#138-e</c:v>
                </c:pt>
                <c:pt idx="4">
                  <c:v>SA5#139-e</c:v>
                </c:pt>
                <c:pt idx="5">
                  <c:v>SA5#140-e</c:v>
                </c:pt>
                <c:pt idx="6">
                  <c:v>SA5#141-e</c:v>
                </c:pt>
                <c:pt idx="7">
                  <c:v>SA5#142-e</c:v>
                </c:pt>
                <c:pt idx="8">
                  <c:v>SA5#143-e</c:v>
                </c:pt>
                <c:pt idx="9">
                  <c:v>SA5#144-e</c:v>
                </c:pt>
                <c:pt idx="10">
                  <c:v>SA5#145-e</c:v>
                </c:pt>
                <c:pt idx="11">
                  <c:v>SA5#146</c:v>
                </c:pt>
                <c:pt idx="12">
                  <c:v>SA5#146Bis-e</c:v>
                </c:pt>
                <c:pt idx="13">
                  <c:v>SA5#147</c:v>
                </c:pt>
                <c:pt idx="14">
                  <c:v>SA5#148e</c:v>
                </c:pt>
                <c:pt idx="15">
                  <c:v>SA5#149</c:v>
                </c:pt>
                <c:pt idx="16">
                  <c:v>SA5#150</c:v>
                </c:pt>
                <c:pt idx="17">
                  <c:v>SA5#151</c:v>
                </c:pt>
                <c:pt idx="18">
                  <c:v>SA5#152</c:v>
                </c:pt>
              </c:strCache>
            </c:strRef>
          </c:cat>
          <c:val>
            <c:numRef>
              <c:f>Sheet1!$C$3:$C$21</c:f>
              <c:numCache>
                <c:formatCode>General</c:formatCode>
                <c:ptCount val="19"/>
                <c:pt idx="0">
                  <c:v>243</c:v>
                </c:pt>
                <c:pt idx="1">
                  <c:v>210</c:v>
                </c:pt>
                <c:pt idx="2">
                  <c:v>313</c:v>
                </c:pt>
                <c:pt idx="3">
                  <c:v>323</c:v>
                </c:pt>
                <c:pt idx="4">
                  <c:v>280</c:v>
                </c:pt>
                <c:pt idx="5">
                  <c:v>285</c:v>
                </c:pt>
                <c:pt idx="6">
                  <c:v>330</c:v>
                </c:pt>
                <c:pt idx="7">
                  <c:v>333</c:v>
                </c:pt>
                <c:pt idx="8">
                  <c:v>388</c:v>
                </c:pt>
                <c:pt idx="9">
                  <c:v>150</c:v>
                </c:pt>
                <c:pt idx="10">
                  <c:v>363</c:v>
                </c:pt>
                <c:pt idx="11">
                  <c:v>448</c:v>
                </c:pt>
                <c:pt idx="12">
                  <c:v>45</c:v>
                </c:pt>
                <c:pt idx="13">
                  <c:v>496</c:v>
                </c:pt>
                <c:pt idx="14">
                  <c:v>203</c:v>
                </c:pt>
                <c:pt idx="15">
                  <c:v>405</c:v>
                </c:pt>
                <c:pt idx="16">
                  <c:v>467</c:v>
                </c:pt>
                <c:pt idx="17">
                  <c:v>378</c:v>
                </c:pt>
                <c:pt idx="18">
                  <c:v>453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DD-44B4-84E1-52C365E0A8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2185823"/>
        <c:axId val="925101791"/>
      </c:bar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12/6/2023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12/6/2023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30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06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394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#102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TSG SA#102, 11-15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Dec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SP-231532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861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SP-231532: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102, Edinburg, GB 11-15 December 2023 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11431.zip" TargetMode="External"/><Relationship Id="rId13" Type="http://schemas.openxmlformats.org/officeDocument/2006/relationships/hyperlink" Target="https://www.3gpp.org/ftp/Information/WI_Sheet/SP-220690.zip" TargetMode="External"/><Relationship Id="rId18" Type="http://schemas.openxmlformats.org/officeDocument/2006/relationships/hyperlink" Target="https://www.3gpp.org/ftp/Information/WI_Sheet/SP-211445.zip" TargetMode="External"/><Relationship Id="rId26" Type="http://schemas.openxmlformats.org/officeDocument/2006/relationships/hyperlink" Target="https://www.3gpp.org/ftp/Information/WI_Sheet/SP-230631.zip" TargetMode="External"/><Relationship Id="rId3" Type="http://schemas.openxmlformats.org/officeDocument/2006/relationships/hyperlink" Target="https://www.3gpp.org/ftp/Information/WI_Sheet/SP-220278.zip" TargetMode="External"/><Relationship Id="rId21" Type="http://schemas.openxmlformats.org/officeDocument/2006/relationships/hyperlink" Target="https://www.3gpp.org/ftp/Information/WI_Sheet/SP-230629.zip" TargetMode="External"/><Relationship Id="rId7" Type="http://schemas.openxmlformats.org/officeDocument/2006/relationships/hyperlink" Target="https://www.3gpp.org/ftp/Information/WI_Sheet/SP-220351.zip" TargetMode="External"/><Relationship Id="rId12" Type="http://schemas.openxmlformats.org/officeDocument/2006/relationships/hyperlink" Target="https://www.3gpp.org/ftp/Information/WI_Sheet/SP-211441.zip" TargetMode="External"/><Relationship Id="rId17" Type="http://schemas.openxmlformats.org/officeDocument/2006/relationships/hyperlink" Target="https://www.3gpp.org/ftp/Information/WI_Sheet/SP-211442.zip" TargetMode="External"/><Relationship Id="rId25" Type="http://schemas.openxmlformats.org/officeDocument/2006/relationships/hyperlink" Target="https://www.3gpp.org/ftp/Information/WI_Sheet/SP-230184.zip" TargetMode="External"/><Relationship Id="rId2" Type="http://schemas.openxmlformats.org/officeDocument/2006/relationships/hyperlink" Target="https://www.3gpp.org/ftp/Information/WI_Sheet/SP-211449.zip" TargetMode="External"/><Relationship Id="rId16" Type="http://schemas.openxmlformats.org/officeDocument/2006/relationships/hyperlink" Target="https://www.3gpp.org/ftp/Information/WI_Sheet/SP-230181.zip" TargetMode="External"/><Relationship Id="rId20" Type="http://schemas.openxmlformats.org/officeDocument/2006/relationships/hyperlink" Target="https://www.3gpp.org/ftp/Information/WI_Sheet/SP-230175.zip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3gpp.org/ftp/Information/WI_Sheet/SP-211433.zip" TargetMode="External"/><Relationship Id="rId11" Type="http://schemas.openxmlformats.org/officeDocument/2006/relationships/hyperlink" Target="https://www.3gpp.org/ftp/Information/WI_Sheet/SP-230777.zip" TargetMode="External"/><Relationship Id="rId24" Type="http://schemas.openxmlformats.org/officeDocument/2006/relationships/hyperlink" Target="https://www.3gpp.org/ftp/Information/WI_Sheet/SP-230183.zip" TargetMode="External"/><Relationship Id="rId5" Type="http://schemas.openxmlformats.org/officeDocument/2006/relationships/hyperlink" Target="https://www.3gpp.org/ftp/Information/WI_Sheet/SP-220981.zip" TargetMode="External"/><Relationship Id="rId15" Type="http://schemas.openxmlformats.org/officeDocument/2006/relationships/hyperlink" Target="https://www.3gpp.org/ftp/Information/WI_Sheet/SP-230776.zip" TargetMode="External"/><Relationship Id="rId23" Type="http://schemas.openxmlformats.org/officeDocument/2006/relationships/hyperlink" Target="https://www.3gpp.org/ftp/Information/WI_Sheet/SP-220842.zip" TargetMode="External"/><Relationship Id="rId10" Type="http://schemas.openxmlformats.org/officeDocument/2006/relationships/hyperlink" Target="https://www.3gpp.org/ftp/Information/WI_Sheet/SP-230632.zip" TargetMode="External"/><Relationship Id="rId19" Type="http://schemas.openxmlformats.org/officeDocument/2006/relationships/hyperlink" Target="https://www.3gpp.org/ftp/Information/WI_Sheet/SP-211446.zip" TargetMode="External"/><Relationship Id="rId4" Type="http://schemas.openxmlformats.org/officeDocument/2006/relationships/hyperlink" Target="https://www.3gpp.org/ftp/Information/WI_Sheet/SP-230180.zip" TargetMode="External"/><Relationship Id="rId9" Type="http://schemas.openxmlformats.org/officeDocument/2006/relationships/hyperlink" Target="https://www.3gpp.org/ftp/Information/WI_Sheet/SP-230764.zip" TargetMode="External"/><Relationship Id="rId14" Type="http://schemas.openxmlformats.org/officeDocument/2006/relationships/hyperlink" Target="https://www.3gpp.org/ftp/Information/WI_Sheet/SP-210859.zip" TargetMode="External"/><Relationship Id="rId22" Type="http://schemas.openxmlformats.org/officeDocument/2006/relationships/hyperlink" Target="https://www.3gpp.org/ftp/Information/WI_Sheet/SP-220153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335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981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80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11431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11445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Information/WI_Sheet/SP-211446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78.zip" TargetMode="External"/><Relationship Id="rId2" Type="http://schemas.openxmlformats.org/officeDocument/2006/relationships/hyperlink" Target="https://www.3gpp.org/ftp/Information/WI_Sheet/SP-220153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776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11449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842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51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90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777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81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75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764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629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83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631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84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11441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632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10859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11433.zi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Information/WI_Sheet/SP-211442.zip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177.zip" TargetMode="External"/><Relationship Id="rId13" Type="http://schemas.openxmlformats.org/officeDocument/2006/relationships/hyperlink" Target="https://www.3gpp.org/ftp/Information/WI_Sheet/SP-231151.zip" TargetMode="External"/><Relationship Id="rId3" Type="http://schemas.openxmlformats.org/officeDocument/2006/relationships/hyperlink" Target="https://www.3gpp.org/ftp/Information/WI_Sheet/SP-221162.zip" TargetMode="External"/><Relationship Id="rId7" Type="http://schemas.openxmlformats.org/officeDocument/2006/relationships/hyperlink" Target="https://www.3gpp.org/ftp/Information/WI_Sheet/SP-230621.zip" TargetMode="External"/><Relationship Id="rId12" Type="http://schemas.openxmlformats.org/officeDocument/2006/relationships/hyperlink" Target="https://www.3gpp.org/ftp/Information/WI_Sheet/SP-231153.zip" TargetMode="External"/><Relationship Id="rId2" Type="http://schemas.openxmlformats.org/officeDocument/2006/relationships/hyperlink" Target="https://www.3gpp.org/ftp/Information/WI_Sheet/SP-231152.zip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3gpp.org/ftp/Information/WI_Sheet/SP-230176.zip" TargetMode="External"/><Relationship Id="rId11" Type="http://schemas.openxmlformats.org/officeDocument/2006/relationships/hyperlink" Target="https://www.3gpp.org/ftp/Information/WI_Sheet/SP-210390.zip" TargetMode="External"/><Relationship Id="rId5" Type="http://schemas.openxmlformats.org/officeDocument/2006/relationships/hyperlink" Target="https://www.3gpp.org/ftp/Information/WI_Sheet/SP-231155.zip" TargetMode="External"/><Relationship Id="rId15" Type="http://schemas.openxmlformats.org/officeDocument/2006/relationships/hyperlink" Target="https://www.3gpp.org/ftp/Information/WI_Sheet/SP-230623.zip" TargetMode="External"/><Relationship Id="rId10" Type="http://schemas.openxmlformats.org/officeDocument/2006/relationships/hyperlink" Target="https://www.3gpp.org/ftp/Information/WI_Sheet/SP-221160.zip" TargetMode="External"/><Relationship Id="rId4" Type="http://schemas.openxmlformats.org/officeDocument/2006/relationships/hyperlink" Target="https://www.3gpp.org/ftp/Information/WI_Sheet/SP-230622.zip" TargetMode="External"/><Relationship Id="rId9" Type="http://schemas.openxmlformats.org/officeDocument/2006/relationships/hyperlink" Target="https://www.3gpp.org/ftp/Information/WI_Sheet/SP-231154.zip" TargetMode="External"/><Relationship Id="rId14" Type="http://schemas.openxmlformats.org/officeDocument/2006/relationships/hyperlink" Target="https://www.3gpp.org/ftp/Information/WI_Sheet/SP-230182.zip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0176.zip" TargetMode="Externa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0182.zip" TargetMode="Externa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0177.zip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0621.zip" TargetMode="Externa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0623.zip" TargetMode="Externa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1151.zip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1155.zip" TargetMode="Externa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1154.zip" TargetMode="Externa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1153.zip" TargetMode="Externa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1152.zip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10390.zip" TargetMode="Externa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21160.zip" TargetMode="Externa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21162.zip" TargetMode="Externa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3gpp.org/ftp/Information/WI_Sheet/SP-230622.zip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Information/WI_Sheet/SP-231154.zip" TargetMode="External"/><Relationship Id="rId18" Type="http://schemas.openxmlformats.org/officeDocument/2006/relationships/hyperlink" Target="https://www.3gpp.org/ftp/Information/WI_Sheet/SP-230764.zip" TargetMode="External"/><Relationship Id="rId26" Type="http://schemas.openxmlformats.org/officeDocument/2006/relationships/hyperlink" Target="https://www.3gpp.org/ftp/Information/WI_Sheet/SP-200765.zip" TargetMode="External"/><Relationship Id="rId39" Type="http://schemas.openxmlformats.org/officeDocument/2006/relationships/hyperlink" Target="https://www.3gpp.org/ftp/Information/WI_Sheet/SP-231151.zip" TargetMode="External"/><Relationship Id="rId21" Type="http://schemas.openxmlformats.org/officeDocument/2006/relationships/hyperlink" Target="https://www.3gpp.org/ftp/Information/WI_Sheet/SP-221160.zip" TargetMode="External"/><Relationship Id="rId34" Type="http://schemas.openxmlformats.org/officeDocument/2006/relationships/hyperlink" Target="https://www.3gpp.org/ftp/Information/WI_Sheet/SP-220153.zip" TargetMode="External"/><Relationship Id="rId42" Type="http://schemas.openxmlformats.org/officeDocument/2006/relationships/hyperlink" Target="https://www.3gpp.org/ftp/Information/WI_Sheet/SP-230184.zip" TargetMode="External"/><Relationship Id="rId7" Type="http://schemas.openxmlformats.org/officeDocument/2006/relationships/hyperlink" Target="https://www.3gpp.org/ftp/Information/WI_Sheet/SP-211449.zip" TargetMode="External"/><Relationship Id="rId2" Type="http://schemas.openxmlformats.org/officeDocument/2006/relationships/hyperlink" Target="https://www.3gpp.org/ftp/Information/WI_Sheet/SP-231152.zip" TargetMode="External"/><Relationship Id="rId16" Type="http://schemas.openxmlformats.org/officeDocument/2006/relationships/hyperlink" Target="https://www.3gpp.org/ftp/Information/WI_Sheet/SP-220351.zip" TargetMode="External"/><Relationship Id="rId20" Type="http://schemas.openxmlformats.org/officeDocument/2006/relationships/hyperlink" Target="https://www.3gpp.org/ftp/Information/WI_Sheet/SP-230632.zip" TargetMode="External"/><Relationship Id="rId29" Type="http://schemas.openxmlformats.org/officeDocument/2006/relationships/hyperlink" Target="https://www.3gpp.org/ftp/Information/WI_Sheet/SP-211442.zip" TargetMode="External"/><Relationship Id="rId41" Type="http://schemas.openxmlformats.org/officeDocument/2006/relationships/hyperlink" Target="https://www.3gpp.org/ftp/Information/WI_Sheet/SP-230183.zip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3gpp.org/ftp/Information/WI_Sheet/SP-230335.zip" TargetMode="External"/><Relationship Id="rId11" Type="http://schemas.openxmlformats.org/officeDocument/2006/relationships/hyperlink" Target="https://www.3gpp.org/ftp/Information/WI_Sheet/SP-230621.zip" TargetMode="External"/><Relationship Id="rId24" Type="http://schemas.openxmlformats.org/officeDocument/2006/relationships/hyperlink" Target="https://www.3gpp.org/ftp/Information/WI_Sheet/SP-220690.zip" TargetMode="External"/><Relationship Id="rId32" Type="http://schemas.openxmlformats.org/officeDocument/2006/relationships/hyperlink" Target="https://www.3gpp.org/ftp/Information/WI_Sheet/SP-230175.zip" TargetMode="External"/><Relationship Id="rId37" Type="http://schemas.openxmlformats.org/officeDocument/2006/relationships/hyperlink" Target="https://www.3gpp.org/ftp/Information/WI_Sheet/SP-231153.zip" TargetMode="External"/><Relationship Id="rId40" Type="http://schemas.openxmlformats.org/officeDocument/2006/relationships/hyperlink" Target="https://www.3gpp.org/ftp/Information/WI_Sheet/SP-230182.zip" TargetMode="External"/><Relationship Id="rId5" Type="http://schemas.openxmlformats.org/officeDocument/2006/relationships/hyperlink" Target="https://www.3gpp.org/ftp/Information/WI_Sheet/SP-231155.zip" TargetMode="External"/><Relationship Id="rId15" Type="http://schemas.openxmlformats.org/officeDocument/2006/relationships/hyperlink" Target="https://www.3gpp.org/ftp/Information/WI_Sheet/SP-211433.zip" TargetMode="External"/><Relationship Id="rId23" Type="http://schemas.openxmlformats.org/officeDocument/2006/relationships/hyperlink" Target="https://www.3gpp.org/ftp/Information/WI_Sheet/SP-211441.zip" TargetMode="External"/><Relationship Id="rId28" Type="http://schemas.openxmlformats.org/officeDocument/2006/relationships/hyperlink" Target="https://www.3gpp.org/ftp/Information/WI_Sheet/SP-230181.zip" TargetMode="External"/><Relationship Id="rId36" Type="http://schemas.openxmlformats.org/officeDocument/2006/relationships/hyperlink" Target="https://www.3gpp.org/ftp/Information/WI_Sheet/SP-230179.zip" TargetMode="External"/><Relationship Id="rId10" Type="http://schemas.openxmlformats.org/officeDocument/2006/relationships/hyperlink" Target="https://www.3gpp.org/ftp/Information/WI_Sheet/SP-230176.zip" TargetMode="External"/><Relationship Id="rId19" Type="http://schemas.openxmlformats.org/officeDocument/2006/relationships/hyperlink" Target="https://www.3gpp.org/ftp/Information/WI_Sheet/SP-230625.zip" TargetMode="External"/><Relationship Id="rId31" Type="http://schemas.openxmlformats.org/officeDocument/2006/relationships/hyperlink" Target="https://www.3gpp.org/ftp/Information/WI_Sheet/SP-211446.zip" TargetMode="External"/><Relationship Id="rId44" Type="http://schemas.openxmlformats.org/officeDocument/2006/relationships/hyperlink" Target="https://www.3gpp.org/ftp/Information/WI_Sheet/SP-230631.zip" TargetMode="External"/><Relationship Id="rId4" Type="http://schemas.openxmlformats.org/officeDocument/2006/relationships/hyperlink" Target="https://www.3gpp.org/ftp/Information/WI_Sheet/SP-230622.zip" TargetMode="External"/><Relationship Id="rId9" Type="http://schemas.openxmlformats.org/officeDocument/2006/relationships/hyperlink" Target="https://www.3gpp.org/ftp/Information/WI_Sheet/SP-230180.zip" TargetMode="External"/><Relationship Id="rId14" Type="http://schemas.openxmlformats.org/officeDocument/2006/relationships/hyperlink" Target="https://www.3gpp.org/ftp/Information/WI_Sheet/SP-220981.zip" TargetMode="External"/><Relationship Id="rId22" Type="http://schemas.openxmlformats.org/officeDocument/2006/relationships/hyperlink" Target="https://www.3gpp.org/ftp/Information/WI_Sheet/SP-230777.zip" TargetMode="External"/><Relationship Id="rId27" Type="http://schemas.openxmlformats.org/officeDocument/2006/relationships/hyperlink" Target="https://www.3gpp.org/ftp/Information/WI_Sheet/SP-230776.zip" TargetMode="External"/><Relationship Id="rId30" Type="http://schemas.openxmlformats.org/officeDocument/2006/relationships/hyperlink" Target="https://www.3gpp.org/ftp/Information/WI_Sheet/SP-211445.zip" TargetMode="External"/><Relationship Id="rId35" Type="http://schemas.openxmlformats.org/officeDocument/2006/relationships/hyperlink" Target="https://www.3gpp.org/ftp/Information/WI_Sheet/SP-210390.zip" TargetMode="External"/><Relationship Id="rId43" Type="http://schemas.openxmlformats.org/officeDocument/2006/relationships/hyperlink" Target="https://www.3gpp.org/ftp/Information/WI_Sheet/SP-230623.zip" TargetMode="External"/><Relationship Id="rId8" Type="http://schemas.openxmlformats.org/officeDocument/2006/relationships/hyperlink" Target="https://www.3gpp.org/ftp/Information/WI_Sheet/SP-220278.zip" TargetMode="External"/><Relationship Id="rId3" Type="http://schemas.openxmlformats.org/officeDocument/2006/relationships/hyperlink" Target="https://www.3gpp.org/ftp/Information/WI_Sheet/SP-221162.zip" TargetMode="External"/><Relationship Id="rId12" Type="http://schemas.openxmlformats.org/officeDocument/2006/relationships/hyperlink" Target="https://www.3gpp.org/ftp/Information/WI_Sheet/SP-230177.zip" TargetMode="External"/><Relationship Id="rId17" Type="http://schemas.openxmlformats.org/officeDocument/2006/relationships/hyperlink" Target="https://www.3gpp.org/ftp/Information/WI_Sheet/SP-211431.zip" TargetMode="External"/><Relationship Id="rId25" Type="http://schemas.openxmlformats.org/officeDocument/2006/relationships/hyperlink" Target="https://www.3gpp.org/ftp/Information/WI_Sheet/SP-210859.zip" TargetMode="External"/><Relationship Id="rId33" Type="http://schemas.openxmlformats.org/officeDocument/2006/relationships/hyperlink" Target="https://www.3gpp.org/ftp/Information/WI_Sheet/SP-230629.zip" TargetMode="External"/><Relationship Id="rId38" Type="http://schemas.openxmlformats.org/officeDocument/2006/relationships/hyperlink" Target="https://www.3gpp.org/ftp/Information/WI_Sheet/SP-220842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Status Report to SA#102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SA5 </a:t>
            </a:r>
            <a:r>
              <a:rPr lang="en-US" altLang="zh-CN" sz="2400" dirty="0">
                <a:latin typeface="Arial" charset="0"/>
              </a:rPr>
              <a:t>Vice </a:t>
            </a:r>
            <a:r>
              <a:rPr lang="en-GB" altLang="zh-CN" sz="2400" dirty="0">
                <a:latin typeface="Arial" charset="0"/>
              </a:rPr>
              <a:t>Chair, Ericsson</a:t>
            </a:r>
            <a:endParaRPr lang="de-DE" altLang="de-DE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Anatoly Andrianov, SA5 Vice Chair, Nokia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Görmer,</a:t>
            </a:r>
            <a:r>
              <a:rPr lang="de-DE" altLang="de-DE" sz="2400" dirty="0">
                <a:latin typeface="Arial" charset="0"/>
              </a:rPr>
              <a:t> SA5 Charging SWG Chair, </a:t>
            </a:r>
            <a:r>
              <a:rPr lang="en-GB" sz="2400" dirty="0">
                <a:latin typeface="Arial" charset="0"/>
              </a:rPr>
              <a:t>MATRIXX Software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9985057-8F2A-44BF-9F53-9E66C674A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0"/>
            <a:ext cx="9102725" cy="1143000"/>
          </a:xfrm>
        </p:spPr>
        <p:txBody>
          <a:bodyPr/>
          <a:lstStyle/>
          <a:p>
            <a:r>
              <a:rPr lang="en-GB" altLang="en-US" sz="2800" dirty="0"/>
              <a:t>Update of SA5 </a:t>
            </a:r>
            <a:r>
              <a:rPr lang="en-US" altLang="zh-CN" sz="2800" dirty="0"/>
              <a:t>Rel-18 OAM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9D4EF8C-FB50-4A9A-8EC6-A9B2F7142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322478"/>
              </p:ext>
            </p:extLst>
          </p:nvPr>
        </p:nvGraphicFramePr>
        <p:xfrm>
          <a:off x="121103" y="1356117"/>
          <a:ext cx="11949793" cy="4776422"/>
        </p:xfrm>
        <a:graphic>
          <a:graphicData uri="http://schemas.openxmlformats.org/drawingml/2006/table">
            <a:tbl>
              <a:tblPr/>
              <a:tblGrid>
                <a:gridCol w="609625">
                  <a:extLst>
                    <a:ext uri="{9D8B030D-6E8A-4147-A177-3AD203B41FA5}">
                      <a16:colId xmlns:a16="http://schemas.microsoft.com/office/drawing/2014/main" val="2542914323"/>
                    </a:ext>
                  </a:extLst>
                </a:gridCol>
                <a:gridCol w="3810818">
                  <a:extLst>
                    <a:ext uri="{9D8B030D-6E8A-4147-A177-3AD203B41FA5}">
                      <a16:colId xmlns:a16="http://schemas.microsoft.com/office/drawing/2014/main" val="181470375"/>
                    </a:ext>
                  </a:extLst>
                </a:gridCol>
                <a:gridCol w="1771935">
                  <a:extLst>
                    <a:ext uri="{9D8B030D-6E8A-4147-A177-3AD203B41FA5}">
                      <a16:colId xmlns:a16="http://schemas.microsoft.com/office/drawing/2014/main" val="3131521887"/>
                    </a:ext>
                  </a:extLst>
                </a:gridCol>
                <a:gridCol w="1514837">
                  <a:extLst>
                    <a:ext uri="{9D8B030D-6E8A-4147-A177-3AD203B41FA5}">
                      <a16:colId xmlns:a16="http://schemas.microsoft.com/office/drawing/2014/main" val="1768482317"/>
                    </a:ext>
                  </a:extLst>
                </a:gridCol>
                <a:gridCol w="718735">
                  <a:extLst>
                    <a:ext uri="{9D8B030D-6E8A-4147-A177-3AD203B41FA5}">
                      <a16:colId xmlns:a16="http://schemas.microsoft.com/office/drawing/2014/main" val="2882163933"/>
                    </a:ext>
                  </a:extLst>
                </a:gridCol>
                <a:gridCol w="647358">
                  <a:extLst>
                    <a:ext uri="{9D8B030D-6E8A-4147-A177-3AD203B41FA5}">
                      <a16:colId xmlns:a16="http://schemas.microsoft.com/office/drawing/2014/main" val="1141164851"/>
                    </a:ext>
                  </a:extLst>
                </a:gridCol>
                <a:gridCol w="822415">
                  <a:extLst>
                    <a:ext uri="{9D8B030D-6E8A-4147-A177-3AD203B41FA5}">
                      <a16:colId xmlns:a16="http://schemas.microsoft.com/office/drawing/2014/main" val="1852499474"/>
                    </a:ext>
                  </a:extLst>
                </a:gridCol>
                <a:gridCol w="2054070">
                  <a:extLst>
                    <a:ext uri="{9D8B030D-6E8A-4147-A177-3AD203B41FA5}">
                      <a16:colId xmlns:a16="http://schemas.microsoft.com/office/drawing/2014/main" val="21828799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latin typeface="+mn-lt"/>
                        </a:rPr>
                        <a:t>Target (dd/mm/</a:t>
                      </a:r>
                      <a:r>
                        <a:rPr lang="en-GB" altLang="zh-CN" sz="1000" dirty="0" err="1">
                          <a:latin typeface="+mn-lt"/>
                        </a:rPr>
                        <a:t>yyyy</a:t>
                      </a:r>
                      <a:r>
                        <a:rPr lang="en-GB" altLang="zh-CN" sz="1000" dirty="0">
                          <a:latin typeface="+mn-lt"/>
                        </a:rPr>
                        <a:t>)</a:t>
                      </a:r>
                      <a:endParaRPr lang="en-GB" sz="1000" dirty="0">
                        <a:latin typeface="+mn-lt"/>
                      </a:endParaRP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95404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Network slicing provisioning rules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NSRULE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SP-211449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20412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intent-driven management for network slicing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FS_NETSLICE_IDMS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SP-220278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 for approval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137678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Intent driven Management Service for Mobile Network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IDMS_MN_ph2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SP-230180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849738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970031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Data Analytics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eMDAS_Ph2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SP-220981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87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47429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Key Quality Indicators (KQIs) for 5G service experience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FS_KQI_5G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SP-211433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 for approval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54842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Additional NRM features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88%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SP-220351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774945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Self-Configuration of RAN Network Entities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RANSC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SP-211431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 for information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71664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cloud-native Virtualized Network Functions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MCVNF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SP-230764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96155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1000014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Network and Service Operations for Energy Utilities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NSOEU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SP-230632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933281"/>
                  </a:ext>
                </a:extLst>
              </a:tr>
              <a:tr h="6489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Trace/MDT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5GMDT_Ph2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SP-230777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00919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Enhancements of EE for 5G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EE5GPLUS_Ph2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SP-211441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Rapporteur to be updated to Cornily Jean-Michel, Huawei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41183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960025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 and KPIs phase 3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PM_KPI_5G_Ph3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SP-220690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81507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950036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Enhanced Edge Computing Management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eECM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03/03/2023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100-&gt;50%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SP-230775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65921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930010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Access control for management service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MSAC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73%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SP-210859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28689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990026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Service based management architecture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eSBMA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SP-230776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Replace rapporteur “Zou Lan” with “Zhang Kai”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68304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related to NWDAF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MANWDAF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SP-230181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9327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Deterministic Communication Service Assurance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FS_DCSA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SP-211442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92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56288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evaluation of autonomous network levels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FS_ANLEVA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SP-211445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58284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enhancement of autonomous network levels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FS_eANL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SP-211446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 for info and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335636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 of 5GLAN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5GLAN_Mgt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SP-230175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83861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of 5G Network Sharing Phase2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MANS_ph2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SP-230629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00400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Fault Supervision Evolution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FS_FSEV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SP-220153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 for information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10633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970029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Data management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FS_MADCOL_ph2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SP-220842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19445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990033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of NTN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OAM_NTN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SP-230183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618478"/>
                  </a:ext>
                </a:extLst>
              </a:tr>
              <a:tr h="10000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preliminary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5G system supporting satellite backhaul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OAM_5GSATB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SP-231445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20</a:t>
                      </a:r>
                      <a:r>
                        <a:rPr lang="en-US" altLang="zh-CN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%</a:t>
                      </a:r>
                      <a:endParaRPr lang="en-US" sz="1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7853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990034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non-public networks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OAM_NPN_Ph2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SP-230184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0011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1000013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Management Aspects of URLLC 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URLLC_Mgt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10%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6"/>
                        </a:rPr>
                        <a:t>SP-230631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</a:t>
                      </a:r>
                      <a:r>
                        <a:rPr lang="en-US" altLang="zh-CN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0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6317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265063C-78F9-46E5-A909-E1BE8DBE3322}"/>
              </a:ext>
            </a:extLst>
          </p:cNvPr>
          <p:cNvSpPr txBox="1"/>
          <p:nvPr/>
        </p:nvSpPr>
        <p:spPr>
          <a:xfrm>
            <a:off x="533156" y="963549"/>
            <a:ext cx="5745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9</a:t>
            </a:r>
            <a:r>
              <a:rPr lang="en-US" altLang="zh-CN" dirty="0"/>
              <a:t> WID/SIDs completed, </a:t>
            </a:r>
            <a:r>
              <a:rPr lang="en-US" altLang="zh-CN" b="1" dirty="0">
                <a:solidFill>
                  <a:srgbClr val="FF0000"/>
                </a:solidFill>
              </a:rPr>
              <a:t>18</a:t>
            </a:r>
            <a:r>
              <a:rPr lang="en-US" altLang="zh-CN" dirty="0"/>
              <a:t> WIDs/SIDs to be completed before March. 2024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857195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OAM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658489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Revised/New Rel-18 OAM Study / Work Items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451231"/>
              </p:ext>
            </p:extLst>
          </p:nvPr>
        </p:nvGraphicFramePr>
        <p:xfrm>
          <a:off x="471592" y="1603496"/>
          <a:ext cx="10806007" cy="3791270"/>
        </p:xfrm>
        <a:graphic>
          <a:graphicData uri="http://schemas.openxmlformats.org/drawingml/2006/table">
            <a:tbl>
              <a:tblPr/>
              <a:tblGrid>
                <a:gridCol w="115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69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10839">
                  <a:extLst>
                    <a:ext uri="{9D8B030D-6E8A-4147-A177-3AD203B41FA5}">
                      <a16:colId xmlns:a16="http://schemas.microsoft.com/office/drawing/2014/main" val="3262905075"/>
                    </a:ext>
                  </a:extLst>
                </a:gridCol>
              </a:tblGrid>
              <a:tr h="370249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SP-231432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Revised Study on Key Quality Indicators (KQIs) for 5G service experience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Remove the evaluation of KQI from the study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593508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SP-231440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Revised WID on 5G Advanced NRM features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0" dirty="0"/>
                        <a:t>WID revised to address alignment between GSMA NG.116 and Service/Slice profile,</a:t>
                      </a:r>
                      <a:r>
                        <a:rPr lang="zh-CN" altLang="en-US" sz="1400" kern="0" dirty="0"/>
                        <a:t> </a:t>
                      </a:r>
                      <a:r>
                        <a:rPr lang="en-US" altLang="zh-CN" sz="1400" kern="0" dirty="0"/>
                        <a:t>YANG/YAML code migration to 3GPP forge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230439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SP-231441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Revised WID on enhancements of 5G performance measurements and KPIs phase3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0" dirty="0"/>
                        <a:t>WID revised to add UE level measurements support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212644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SP-231443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Revised WID on Service Based Management Architecture (SBMA)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 to include more impacted specifications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8407084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SP-231444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Revised WID Access control for management service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 to put access control update into a new specification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754172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SP-231445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new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New WID on Management aspects of 5G system with satellite backhaul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9747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13575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Rel-19 OAM Study / Work Items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374206"/>
              </p:ext>
            </p:extLst>
          </p:nvPr>
        </p:nvGraphicFramePr>
        <p:xfrm>
          <a:off x="394182" y="1505901"/>
          <a:ext cx="10746257" cy="4815840"/>
        </p:xfrm>
        <a:graphic>
          <a:graphicData uri="http://schemas.openxmlformats.org/drawingml/2006/table">
            <a:tbl>
              <a:tblPr/>
              <a:tblGrid>
                <a:gridCol w="408616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1147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2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3319">
                  <a:extLst>
                    <a:ext uri="{9D8B030D-6E8A-4147-A177-3AD203B41FA5}">
                      <a16:colId xmlns:a16="http://schemas.microsoft.com/office/drawing/2014/main" val="1522242361"/>
                    </a:ext>
                  </a:extLst>
                </a:gridCol>
              </a:tblGrid>
              <a:tr h="186942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026">
                <a:tc gridSpan="5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Intelligence and Automation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862722"/>
                  </a:ext>
                </a:extLst>
              </a:tr>
              <a:tr h="141026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SP-231417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AI and ML management phase 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Data Analytics (MDA) – Phase 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593508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SP-231418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intent driven management services for mobile networks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8684027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SP-231419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Closed Control loop management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875355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aspect of Network Digital Twin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720032"/>
                  </a:ext>
                </a:extLst>
              </a:tr>
              <a:tr h="166942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Management Architecture and Mechanisms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301339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cloud aspects of management and orchestration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319402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Enablers for Security Monitoring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185577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SBMA enhancement phase 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73418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SP-231528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Plan management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623980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SP-231436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Data Management phase 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068423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data management, regarding subscriptions and reporting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907847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SP-231437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5G performance measurements and KPIs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0295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SP-231438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5G Advanced NRM features phase 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497506"/>
                  </a:ext>
                </a:extLst>
              </a:tr>
              <a:tr h="18737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SP-231439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Support for Subscriber and Equipment Trace and QoE collection functionality in RAN and core network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325124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Aspects of NTN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613853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of IAB Nodes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734954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aspects of RedCap feature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004491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SP-231430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Enhancement of Management Aspects related to NWDAF Phase 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280225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SP-231425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Management of Network Sharing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64827"/>
                  </a:ext>
                </a:extLst>
              </a:tr>
              <a:tr h="166942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Support of New Services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399998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SP-231431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energy efficiency and energy saving aspects of 5G networks and services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997468"/>
                  </a:ext>
                </a:extLst>
              </a:tr>
              <a:tr h="166942"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SP-231433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 new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SID: Study on Enhanced OAM for management  exposure to external consumers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628086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CDB7226-1ED4-4A4E-B7FA-46C0CEA94FE3}"/>
              </a:ext>
            </a:extLst>
          </p:cNvPr>
          <p:cNvSpPr txBox="1"/>
          <p:nvPr/>
        </p:nvSpPr>
        <p:spPr>
          <a:xfrm>
            <a:off x="465039" y="904684"/>
            <a:ext cx="9451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21 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OAM topics for Rel-19 sent for SA approval including:  </a:t>
            </a: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13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OAM prime features and </a:t>
            </a: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8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OAM support to network features.</a:t>
            </a:r>
          </a:p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TU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will be used for Rel-19 work planning and statistics</a:t>
            </a:r>
            <a:endParaRPr lang="zh-CN" altLang="en-US" sz="1400" kern="0" dirty="0">
              <a:latin typeface="+mn-lt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494639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</a:t>
            </a:r>
            <a:r>
              <a:rPr lang="en-US" sz="1600">
                <a:solidFill>
                  <a:srgbClr val="FF0000"/>
                </a:solidFill>
              </a:rPr>
              <a:t>% =&gt; </a:t>
            </a:r>
            <a:r>
              <a:rPr lang="en-US" sz="1600" dirty="0">
                <a:solidFill>
                  <a:srgbClr val="FF0000"/>
                </a:solidFill>
              </a:rPr>
              <a:t>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20 SI/WI =&gt; Average 6 TU per SI/WI (0.6/meeting). </a:t>
            </a:r>
            <a:endParaRPr lang="en-US" sz="1600" dirty="0">
              <a:solidFill>
                <a:schemeClr val="accent1"/>
              </a:solidFill>
            </a:endParaRP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Recommended MAX no. of SI/WI = 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Proposed max number of TUs allocated to any SI/WI in 1 meeting =  2</a:t>
            </a:r>
            <a:endParaRPr lang="en-SE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79604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00340018\AppData\Roaming\eSpace_Desktop\UserData\z00340018\imagefiles\originalImgfiles\1B64D131-DA78-4ABB-A9A6-95666FCC2281.png">
            <a:extLst>
              <a:ext uri="{FF2B5EF4-FFF2-40B4-BE49-F238E27FC236}">
                <a16:creationId xmlns:a16="http://schemas.microsoft.com/office/drawing/2014/main" id="{357D880D-CED3-4DE6-A6A9-35F05915E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27" y="988559"/>
            <a:ext cx="8964859" cy="578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F7FAE01-0B4F-4955-BD61-AF92000D3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OAM TU planning and statistics</a:t>
            </a:r>
            <a:endParaRPr lang="zh-CN" alt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08339-562D-4C9D-B87D-996CBE7CA553}"/>
              </a:ext>
            </a:extLst>
          </p:cNvPr>
          <p:cNvSpPr txBox="1"/>
          <p:nvPr/>
        </p:nvSpPr>
        <p:spPr>
          <a:xfrm>
            <a:off x="4061252" y="3811525"/>
            <a:ext cx="4569251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moderators/rapporteurs</a:t>
            </a:r>
            <a:endParaRPr lang="zh-CN" alt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30DF80-CF24-466D-AB08-7F4A6D04BDD9}"/>
              </a:ext>
            </a:extLst>
          </p:cNvPr>
          <p:cNvSpPr txBox="1"/>
          <p:nvPr/>
        </p:nvSpPr>
        <p:spPr>
          <a:xfrm>
            <a:off x="4061252" y="4437210"/>
            <a:ext cx="4569251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52666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OAM WIs/SIs</a:t>
            </a:r>
            <a:br>
              <a:rPr lang="sv-SE" dirty="0"/>
            </a:br>
            <a:r>
              <a:rPr lang="sv-SE" dirty="0"/>
              <a:t>Intelligence and Automation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884019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AI/ML Management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3" y="2028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The meeting discussed use cases, requirements and solutions for AI/ML management for ML training phase, AI/ML emulation phase, ML deployment phase, and AI/ML inference phase, and AI/ML functionalities management scenarios and reached agreement on the following features: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AI/ML functionalities management deployment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AI/ML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training data effectiveness analytics reporting use case and requirements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Provide AI/ML inference activation support to SA2 </a:t>
            </a:r>
            <a:r>
              <a:rPr lang="en-US" altLang="zh-CN" sz="1200" kern="0" dirty="0" err="1"/>
              <a:t>AnLF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Provide AI/ML inference activation support to RAN3 Network Energy Saving, Load Balancing, Mobility Optimization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AI/ML Inference emulation use case and requirements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AIML Inference history data management use case and requirements.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Update the description on usage of term ML model and ML entity.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Stage2 solution for producer-initiated training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ML entity exposure management use case and requirements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ML entity loading use case ,requirements and stage2 solution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SA1, SA2, managing the AI/ML capabilities in 5GS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RAN3,</a:t>
            </a:r>
            <a:r>
              <a:rPr lang="en-US" altLang="zh-CN" sz="1400" kern="0" dirty="0"/>
              <a:t> managing the AI/ML capabilities in RAN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the Rel-18 normative work in March 2024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031749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altLang="zh-CN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990119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AI/ML management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AIML_MGT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SP-230335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A4B6E51E-2CEA-4FA5-B559-6D7B11B610E0}"/>
              </a:ext>
            </a:extLst>
          </p:cNvPr>
          <p:cNvSpPr/>
          <p:nvPr/>
        </p:nvSpPr>
        <p:spPr>
          <a:xfrm>
            <a:off x="8684704" y="228600"/>
            <a:ext cx="348204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(5GC/NR)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Rel-18 - Management Data Analytics phase 2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solution for MDA assisted control plane congestion 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performance predictions for critical maintenance during RAN node software upgrade process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general description for NF resource related analytics and Predictions of Management data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Corrections for resource related 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connection data volumes measurements for 5GC NF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enabling data for mobility and Energy Efficiency PM predictions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MDA capability of service failure recovery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SA2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RAN3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work.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604531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970031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Data Analytics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eMDAS_Ph2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SP-220981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87</a:t>
                      </a:r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6F499503-74C4-4B34-BACF-917304545832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2928138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Rel-18 - </a:t>
            </a:r>
            <a:r>
              <a:rPr lang="en-US" altLang="en-US" sz="3200" b="1" dirty="0"/>
              <a:t>Intent driven Management Service for Mobile Network phase 2 </a:t>
            </a:r>
            <a:endParaRPr lang="en-GB" altLang="en-US" sz="32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Add intent-driven deployment scenarios including cooperation with TM Forum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Add stage2/stage3 solution for intent driven energy saving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Add stage2/stage3 solution for radio service delivering and assurance.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Add stage2/stage3 solution for support 5GC network delivering and assurance.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Enhance generic intent management stage2/stage3 solution for intent conflict handling functionality (including intent preemption, intent priority and Conflict Resolution)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Work is completed.</a:t>
            </a:r>
            <a:endParaRPr lang="en-US" sz="1400" kern="0" dirty="0">
              <a:highlight>
                <a:srgbClr val="00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383784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990030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Intent driven Management Service for Mobile Network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IDMS_MN_ph2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SP-230180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937DD6A6-8D44-42AD-97C6-5012F2078672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8950410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861848" y="1325091"/>
            <a:ext cx="10229764" cy="443960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000" dirty="0">
                <a:cs typeface="Times New Roman" pitchFamily="18" charset="0"/>
              </a:rPr>
              <a:t>SA5		</a:t>
            </a: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zh-CN" sz="2000" dirty="0">
                <a:cs typeface="Times New Roman" pitchFamily="18" charset="0"/>
              </a:rPr>
              <a:t>	</a:t>
            </a:r>
            <a:r>
              <a:rPr lang="de-DE" altLang="de-DE" sz="2000" dirty="0"/>
              <a:t>Zou Lan (Huawei)	</a:t>
            </a:r>
            <a:r>
              <a:rPr lang="en-GB" altLang="zh-CN" sz="2000" dirty="0">
                <a:cs typeface="Times New Roman" pitchFamily="18" charset="0"/>
              </a:rPr>
              <a:t> 			Chair		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8/2023</a:t>
            </a:r>
            <a:r>
              <a:rPr lang="en-GB" altLang="zh-CN" sz="20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Vice Chair 	 	since 08/2023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Anatoly Andrianov (</a:t>
            </a:r>
            <a:r>
              <a:rPr lang="en-GB" sz="2000" dirty="0">
                <a:cs typeface="Times New Roman" pitchFamily="18" charset="0"/>
              </a:rPr>
              <a:t>Nokia</a:t>
            </a:r>
            <a:r>
              <a:rPr lang="en-GB" altLang="zh-CN" sz="2000" dirty="0">
                <a:cs typeface="Times New Roman" pitchFamily="18" charset="0"/>
              </a:rPr>
              <a:t>) 			Vice Chair 	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8/2023</a:t>
            </a:r>
          </a:p>
          <a:p>
            <a:pPr>
              <a:lnSpc>
                <a:spcPct val="90000"/>
              </a:lnSpc>
              <a:buNone/>
            </a:pPr>
            <a:r>
              <a:rPr lang="fi-FI" sz="2000" kern="0" dirty="0"/>
              <a:t>	Mirko Cano 				</a:t>
            </a:r>
            <a:r>
              <a:rPr lang="en-US" altLang="zh-CN" sz="2000" kern="0" dirty="0"/>
              <a:t>MCC</a:t>
            </a:r>
            <a:r>
              <a:rPr lang="fi-FI" sz="2000" kern="0" dirty="0"/>
              <a:t>			since 03/2012</a:t>
            </a:r>
          </a:p>
          <a:p>
            <a:pPr>
              <a:lnSpc>
                <a:spcPct val="90000"/>
              </a:lnSpc>
              <a:buNone/>
            </a:pPr>
            <a:r>
              <a:rPr lang="fi-FI" altLang="zh-CN" sz="2000" dirty="0"/>
              <a:t>	Antoine Mouquet 				</a:t>
            </a:r>
            <a:r>
              <a:rPr lang="en-US" altLang="zh-CN" sz="2000" dirty="0"/>
              <a:t>MCC</a:t>
            </a:r>
            <a:r>
              <a:rPr lang="fi-FI" altLang="zh-CN" sz="2000" dirty="0"/>
              <a:t>			since 11/2023</a:t>
            </a:r>
            <a:endParaRPr lang="en-GB" altLang="zh-CN" sz="200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endParaRPr lang="en-GB" altLang="zh-CN" sz="200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GB" altLang="zh-CN" sz="20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Gerald Görmer (</a:t>
            </a:r>
            <a:r>
              <a:rPr lang="en-GB" sz="2000" dirty="0">
                <a:cs typeface="Times New Roman" pitchFamily="18" charset="0"/>
              </a:rPr>
              <a:t>MATRIXX Software</a:t>
            </a:r>
            <a:r>
              <a:rPr lang="en-GB" altLang="zh-CN" sz="2000" dirty="0">
                <a:cs typeface="Times New Roman" pitchFamily="18" charset="0"/>
              </a:rPr>
              <a:t>) 		Chair 	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8/2021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Vice Chair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 marL="609600" lvl="1" indent="0">
              <a:lnSpc>
                <a:spcPct val="90000"/>
              </a:lnSpc>
              <a:buNone/>
            </a:pPr>
            <a:r>
              <a:rPr lang="en-GB" alt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warm thanks to MCC secretary Mirko Cano for his outstanding support to SA5 for 11.8 years, welcome to new MCC Antoine Mouquet to join SA5!!</a:t>
            </a:r>
          </a:p>
          <a:p>
            <a:pPr marL="609600" lvl="1" indent="0">
              <a:lnSpc>
                <a:spcPct val="90000"/>
              </a:lnSpc>
              <a:buNone/>
            </a:pPr>
            <a:endParaRPr lang="en-GB" altLang="zh-CN" sz="20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2000" dirty="0">
                <a:cs typeface="Times New Roman" pitchFamily="18" charset="0"/>
              </a:rPr>
            </a:br>
            <a:endParaRPr lang="en-AU" sz="20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127136" y="186200"/>
            <a:ext cx="10229764" cy="692150"/>
          </a:xfrm>
        </p:spPr>
        <p:txBody>
          <a:bodyPr/>
          <a:lstStyle/>
          <a:p>
            <a:r>
              <a:rPr lang="en-GB" sz="4000" dirty="0"/>
              <a:t>SA5 leadership</a:t>
            </a:r>
          </a:p>
        </p:txBody>
      </p:sp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Self-Configuration of RAN Network Entities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stage2/stage3 for RAN network node (including </a:t>
            </a:r>
            <a:r>
              <a:rPr lang="en-US" altLang="zh-CN" sz="1400" kern="0" dirty="0" err="1"/>
              <a:t>gNB</a:t>
            </a:r>
            <a:r>
              <a:rPr lang="en-US" altLang="zh-CN" sz="1400" kern="0" dirty="0"/>
              <a:t> and NG-</a:t>
            </a:r>
            <a:r>
              <a:rPr lang="en-US" altLang="zh-CN" sz="1400" kern="0" dirty="0" err="1"/>
              <a:t>eNB</a:t>
            </a:r>
            <a:r>
              <a:rPr lang="en-US" altLang="zh-CN" sz="1400" kern="0" dirty="0"/>
              <a:t>) self-configuration process monitoring.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TS 28.317 is sent to SA#102 for information</a:t>
            </a:r>
            <a:r>
              <a:rPr lang="en-US" altLang="zh-CN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Solution for network configuration data handling before self-configuration process started</a:t>
            </a:r>
          </a:p>
          <a:p>
            <a:pPr lvl="1">
              <a:defRPr/>
            </a:pPr>
            <a:r>
              <a:rPr lang="en-US" sz="1400" kern="0" dirty="0"/>
              <a:t>Address the Editor's Note in TS 28.317</a:t>
            </a:r>
          </a:p>
          <a:p>
            <a:pPr lvl="1">
              <a:defRPr/>
            </a:pPr>
            <a:r>
              <a:rPr lang="en-US" sz="1400" kern="0" dirty="0"/>
              <a:t>Add </a:t>
            </a:r>
            <a:r>
              <a:rPr lang="en-US" altLang="zh-CN" sz="1400" kern="0" dirty="0"/>
              <a:t>self-configuration </a:t>
            </a:r>
            <a:r>
              <a:rPr lang="en-US" sz="1400" kern="0" dirty="0"/>
              <a:t>reference </a:t>
            </a:r>
            <a:r>
              <a:rPr lang="en-US" altLang="zh-CN" sz="1400" kern="0" dirty="0"/>
              <a:t>in TS 28.310 5G SON management specification 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674081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940030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Self-Configuration of RAN Network Entities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RANSC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SP-211431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 for information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EB802BDD-64E7-4DF5-A5A2-2BC0174D1B58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5756188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646786" cy="1143000"/>
          </a:xfrm>
        </p:spPr>
        <p:txBody>
          <a:bodyPr/>
          <a:lstStyle/>
          <a:p>
            <a:r>
              <a:rPr lang="en-GB" altLang="en-US" sz="3200" b="1" dirty="0"/>
              <a:t>Rel-18 - </a:t>
            </a:r>
            <a:r>
              <a:rPr lang="en-US" altLang="en-US" sz="3200" b="1" dirty="0"/>
              <a:t>Study on autonomous network levels /evaluation of autonomous network levels</a:t>
            </a:r>
            <a:endParaRPr lang="en-GB" altLang="en-US" sz="32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3" y="2606428"/>
            <a:ext cx="5114983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b="1" kern="0" dirty="0"/>
              <a:t>FS_ANLEVA: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information of relevant studies in TM Forum.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KEI for fault management.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Add conclusion and recommendation for the study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931011"/>
              </p:ext>
            </p:extLst>
          </p:nvPr>
        </p:nvGraphicFramePr>
        <p:xfrm>
          <a:off x="420613" y="1291773"/>
          <a:ext cx="10907183" cy="9500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940041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evaluation of autonomous network levels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FS_ANLEVA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SP-211445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enhancement of autonomous network levels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FS_eANL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SP-211446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TR for info and approval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810349190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1C5160A7-AE13-41E3-A6AD-51D6AE23A6C3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96B64262-5FEE-4AAC-9C70-D9EC9521C98F}"/>
              </a:ext>
            </a:extLst>
          </p:cNvPr>
          <p:cNvSpPr txBox="1">
            <a:spLocks/>
          </p:cNvSpPr>
          <p:nvPr/>
        </p:nvSpPr>
        <p:spPr>
          <a:xfrm>
            <a:off x="6096000" y="2606428"/>
            <a:ext cx="5114983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b="1" kern="0" dirty="0"/>
              <a:t>FS_eANL: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solution for Key Issue# 6.2: autonomous network level for 5GC NF </a:t>
            </a:r>
            <a:r>
              <a:rPr lang="en-US" altLang="zh-CN" sz="1400" kern="0" dirty="0" err="1"/>
              <a:t>deployment;add</a:t>
            </a:r>
            <a:r>
              <a:rPr lang="en-US" altLang="zh-CN" sz="1400" kern="0" dirty="0"/>
              <a:t> conclusion and recommendation of this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TR 28.910 is sent to SA#102 for information and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Study is completed</a:t>
            </a:r>
            <a:endParaRPr lang="en-US" sz="14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0102514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144130"/>
            <a:ext cx="9646786" cy="1143000"/>
          </a:xfrm>
        </p:spPr>
        <p:txBody>
          <a:bodyPr/>
          <a:lstStyle/>
          <a:p>
            <a:r>
              <a:rPr lang="en-GB" altLang="en-US" sz="3200" b="1" dirty="0"/>
              <a:t>Rel-18 - </a:t>
            </a:r>
            <a:r>
              <a:rPr lang="en-US" altLang="en-US" sz="3200" b="1" dirty="0"/>
              <a:t>Study on Fault Supervision Evolution /intent-driven management for network slicing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105978"/>
              </p:ext>
            </p:extLst>
          </p:nvPr>
        </p:nvGraphicFramePr>
        <p:xfrm>
          <a:off x="420612" y="1138871"/>
          <a:ext cx="10907183" cy="9851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950035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Fault Supervision Evolution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FS_FSEV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SP-220153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950039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intent-driven management for network slicing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FS_NETSLICE_IDMS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SP-220278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2581138438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1C5160A7-AE13-41E3-A6AD-51D6AE23A6C3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96B64262-5FEE-4AAC-9C70-D9EC9521C98F}"/>
              </a:ext>
            </a:extLst>
          </p:cNvPr>
          <p:cNvSpPr txBox="1">
            <a:spLocks/>
          </p:cNvSpPr>
          <p:nvPr/>
        </p:nvSpPr>
        <p:spPr>
          <a:xfrm>
            <a:off x="735401" y="2136323"/>
            <a:ext cx="4893042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b="1" kern="0" dirty="0"/>
              <a:t>FS_FSEV: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Added solution of fault impact analysis;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Added description of fault supervision evolution relation and interaction with MDA and closed loop control;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solution of fault cause analysis enhancement.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kern="0" dirty="0"/>
              <a:t>Complete and finalize the work</a:t>
            </a:r>
            <a:r>
              <a:rPr lang="en-US" altLang="zh-CN" sz="1400" dirty="0"/>
              <a:t>.</a:t>
            </a:r>
            <a:endParaRPr lang="en-US" sz="14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B2623D-F7EF-4000-94B1-3B3D4F37C758}"/>
              </a:ext>
            </a:extLst>
          </p:cNvPr>
          <p:cNvSpPr txBox="1">
            <a:spLocks/>
          </p:cNvSpPr>
          <p:nvPr/>
        </p:nvSpPr>
        <p:spPr>
          <a:xfrm>
            <a:off x="6372720" y="2136323"/>
            <a:ext cx="4955075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b="1" kern="0" dirty="0"/>
              <a:t>FS_NETSLICE_IDMS: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new description about solution of modelling </a:t>
            </a:r>
            <a:r>
              <a:rPr lang="en-US" altLang="zh-CN" sz="1400" kern="0" dirty="0" err="1"/>
              <a:t>CNSliceProfile</a:t>
            </a:r>
            <a:r>
              <a:rPr lang="en-US" altLang="zh-CN" sz="1400" kern="0" dirty="0"/>
              <a:t> attributes as intent expectation for CN network slice subnetwork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The enhanced  benefit description using intent-driven approach for slicing management in 4.6 is approved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conclusion and recommendation for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Study is completed.</a:t>
            </a:r>
            <a:endParaRPr lang="en-US" altLang="zh-CN" sz="1400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3257286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OAM WIs/SIs</a:t>
            </a:r>
            <a:br>
              <a:rPr lang="sv-SE" dirty="0"/>
            </a:br>
            <a:r>
              <a:rPr lang="sv-SE" dirty="0"/>
              <a:t>Management architecture and Mechanisms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717360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Service based management architecture 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overview of  model driven approach (i.e. usage of CRUD operations  and NRM fragments) to support 21 types of management capabilities in SBMA.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architecture example for using Management Services to support multiple players interoperability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architecture example </a:t>
            </a:r>
            <a:r>
              <a:rPr lang="en-US" altLang="zh-CN" sz="1400" dirty="0"/>
              <a:t>RAN domain management capabilities mapped with ZSM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Produce restructuring of fault specification in 28.111 to improve readability of fault management specification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Add new method stage2 and stage3 </a:t>
            </a:r>
            <a:r>
              <a:rPr lang="en-US" altLang="zh-CN" sz="1400" dirty="0" err="1"/>
              <a:t>Jex</a:t>
            </a:r>
            <a:r>
              <a:rPr lang="en-US" altLang="zh-CN" sz="1400" dirty="0"/>
              <a:t> solution for specifying the granularity scope of subscriptions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Complete and finalize the work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/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990026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Service based management architecture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eSBMA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SP-230776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1C5160A7-AE13-41E3-A6AD-51D6AE23A6C3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334619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Network slicing provisioning rules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stage2 and stage3 solution for network slice isolation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Work item is completed.</a:t>
            </a:r>
            <a:endParaRPr lang="en-US" altLang="zh-CN" sz="1400" kern="0" dirty="0">
              <a:highlight>
                <a:srgbClr val="00FF00"/>
              </a:highlight>
            </a:endParaRPr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999433"/>
              </p:ext>
            </p:extLst>
          </p:nvPr>
        </p:nvGraphicFramePr>
        <p:xfrm>
          <a:off x="420613" y="13298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940045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Network slicing provisioning rules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NSRULE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SP-211449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CF024EE-2CD7-4C30-9607-5CC3F9E0265C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052634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Study on Data management phase 2 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multiple potential solutions for the discovery of stored management data.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potential solution for defining area based KPI and reporting area based KPI with selected areas of interest.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potential solution for discovering data reporting capabilities (e.g. file based, stream based etc.) of management service producer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/>
        </p:nvGraphicFramePr>
        <p:xfrm>
          <a:off x="420773" y="1371600"/>
          <a:ext cx="10907183" cy="68078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970029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Data management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FS_MADCOL_ph2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SP-220842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FDDA4C2F-2754-4E73-AE1F-E5DCEF37AE27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5399156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Additional NRM features phase 2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network resource management model enhancement for NRF, MBSMF, MBUPF and </a:t>
            </a:r>
            <a:r>
              <a:rPr lang="en-US" altLang="zh-CN" sz="1400" kern="0" dirty="0" err="1"/>
              <a:t>AmfInfo</a:t>
            </a:r>
            <a:r>
              <a:rPr lang="en-US" altLang="zh-CN" sz="1400" kern="0" dirty="0"/>
              <a:t>, </a:t>
            </a:r>
            <a:r>
              <a:rPr lang="en-US" altLang="zh-CN" sz="1400" kern="0" dirty="0" err="1"/>
              <a:t>SmfInfo</a:t>
            </a:r>
            <a:r>
              <a:rPr lang="en-US" altLang="zh-CN" sz="1400" kern="0" dirty="0"/>
              <a:t>, </a:t>
            </a:r>
            <a:r>
              <a:rPr lang="en-US" altLang="zh-CN" sz="1400" kern="0" dirty="0" err="1"/>
              <a:t>UpfInfo</a:t>
            </a:r>
            <a:r>
              <a:rPr lang="en-US" altLang="zh-CN" sz="1400" kern="0" dirty="0"/>
              <a:t> and </a:t>
            </a:r>
            <a:r>
              <a:rPr lang="en-US" altLang="zh-CN" sz="1400" kern="0" dirty="0" err="1"/>
              <a:t>PcfInfo</a:t>
            </a:r>
            <a:r>
              <a:rPr lang="en-US" altLang="zh-CN" sz="1400" kern="0" dirty="0"/>
              <a:t>, </a:t>
            </a:r>
            <a:r>
              <a:rPr lang="en-US" altLang="zh-CN" sz="1400" kern="0" dirty="0" err="1"/>
              <a:t>NefInfo</a:t>
            </a:r>
            <a:r>
              <a:rPr lang="en-US" altLang="zh-CN" sz="1400" kern="0" dirty="0"/>
              <a:t>, </a:t>
            </a:r>
            <a:r>
              <a:rPr lang="en-US" altLang="zh-CN" sz="1400" kern="0" dirty="0" err="1"/>
              <a:t>MNPFFunction</a:t>
            </a:r>
            <a:r>
              <a:rPr lang="en-US" altLang="zh-CN" sz="1400" kern="0" dirty="0"/>
              <a:t> and </a:t>
            </a:r>
            <a:r>
              <a:rPr lang="en-US" altLang="zh-CN" sz="1400" kern="0" dirty="0" err="1"/>
              <a:t>HssInfo</a:t>
            </a:r>
            <a:r>
              <a:rPr lang="en-US" altLang="zh-CN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NRM fragment for scheduler and condition to support PM control.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Moving stage 3 of TS 28.623 and TS 28.541 to Forge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</a:t>
            </a:r>
            <a:r>
              <a:rPr lang="en-US" altLang="zh-CN" sz="1400" kern="0" dirty="0"/>
              <a:t>management resource model to support </a:t>
            </a:r>
            <a:r>
              <a:rPr lang="en-US" sz="1400" kern="0" dirty="0"/>
              <a:t>SA2, CT4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management resource model support to RAN3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298450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950031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Additional NRM features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88%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SP-220351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C840B4E1-0969-41A2-9E64-4688CA6A49B7}"/>
              </a:ext>
            </a:extLst>
          </p:cNvPr>
          <p:cNvSpPr/>
          <p:nvPr/>
        </p:nvSpPr>
        <p:spPr>
          <a:xfrm>
            <a:off x="8684704" y="0"/>
            <a:ext cx="348204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(5GC/NR)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4588834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5G performance measurements and KPIs phase 3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3" y="1937389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new KPI on air-interface efficiency based on MCS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Total number of DL PDCP SDU Packets in </a:t>
            </a:r>
            <a:r>
              <a:rPr lang="en-US" altLang="zh-CN" sz="1200" kern="0" dirty="0" err="1"/>
              <a:t>gNB</a:t>
            </a:r>
            <a:r>
              <a:rPr lang="en-US" altLang="zh-CN" sz="1200" kern="0" dirty="0"/>
              <a:t>-CU-UP for split </a:t>
            </a:r>
            <a:r>
              <a:rPr lang="en-US" altLang="zh-CN" sz="1200" kern="0" dirty="0" err="1"/>
              <a:t>gNB</a:t>
            </a:r>
            <a:r>
              <a:rPr lang="en-US" altLang="zh-CN" sz="1200" kern="0" dirty="0"/>
              <a:t> deployment scenario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Total number of DL RLC SDU Packets in </a:t>
            </a:r>
            <a:r>
              <a:rPr lang="en-US" altLang="zh-CN" sz="1200" kern="0" dirty="0" err="1"/>
              <a:t>gNB</a:t>
            </a:r>
            <a:r>
              <a:rPr lang="en-US" altLang="zh-CN" sz="1200" kern="0" dirty="0"/>
              <a:t>-DU for split </a:t>
            </a:r>
            <a:r>
              <a:rPr lang="en-US" altLang="zh-CN" sz="1200" kern="0" dirty="0" err="1"/>
              <a:t>gNB</a:t>
            </a:r>
            <a:r>
              <a:rPr lang="en-US" altLang="zh-CN" sz="1200" kern="0" dirty="0"/>
              <a:t> deployment scenario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DL/UL PRB Usage per SSB/per cell to support AI/ML enabled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new measurement for average value of Timing Advance per SS-RSRP and AOA ranges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new measurement on Average DL GTP packet delay and distribution of DL GTP packet delay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new draft TS 28.abc UE level measurements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err="1"/>
              <a:t>pCR</a:t>
            </a:r>
            <a:r>
              <a:rPr lang="en-US" altLang="zh-CN" sz="1200" kern="0" dirty="0"/>
              <a:t> TS 28.abc Add template for UE level measurement definition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Per-UE measurement related to DL packet delay between PSA UPF and UE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Per-UE measurement related to UL packet delay between PSA UPF and UE.</a:t>
            </a: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Intra SA: </a:t>
            </a:r>
            <a:r>
              <a:rPr lang="en-US" altLang="zh-CN" sz="1200" kern="0" dirty="0"/>
              <a:t>PM and KPI, UE level measurements to support SA2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Inter TSG: </a:t>
            </a:r>
            <a:r>
              <a:rPr lang="en-US" altLang="zh-CN" sz="1200" kern="0" dirty="0"/>
              <a:t>PM and KPI to support RAN2, </a:t>
            </a:r>
            <a:r>
              <a:rPr lang="en-US" sz="1200" kern="0" dirty="0"/>
              <a:t>LS to RAN2 with Packet </a:t>
            </a:r>
            <a:r>
              <a:rPr lang="en-US" sz="1200" kern="0" dirty="0" err="1"/>
              <a:t>Uu</a:t>
            </a:r>
            <a:r>
              <a:rPr lang="en-US" sz="1200" kern="0" dirty="0"/>
              <a:t> Loss Rate with delay threshold in the DL per DRB per UE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/>
              <a:t>To complete the WT-4 (UE level measurements) </a:t>
            </a:r>
            <a:endParaRPr lang="en-US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91403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960025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 and KPIs phase 3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PM_KPI_5G_Ph3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SP-220690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矩形 1">
            <a:extLst>
              <a:ext uri="{FF2B5EF4-FFF2-40B4-BE49-F238E27FC236}">
                <a16:creationId xmlns:a16="http://schemas.microsoft.com/office/drawing/2014/main" id="{88E0F828-589D-4FBD-B96C-27B13F3882AB}"/>
              </a:ext>
            </a:extLst>
          </p:cNvPr>
          <p:cNvSpPr/>
          <p:nvPr/>
        </p:nvSpPr>
        <p:spPr>
          <a:xfrm>
            <a:off x="8684704" y="0"/>
            <a:ext cx="348204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(5GC/NR)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4156976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of Trace/MDT phase 2 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Align </a:t>
            </a:r>
            <a:r>
              <a:rPr lang="en-US" altLang="zh-CN" sz="1400" kern="0" dirty="0" err="1"/>
              <a:t>ReportAmount</a:t>
            </a:r>
            <a:r>
              <a:rPr lang="en-US" altLang="zh-CN" sz="1400" kern="0" dirty="0"/>
              <a:t> parameters applied for Immediate MDT configurations in LTE and NR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Clarify user consent handling for MDT in private networks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NPN Area Scope of MDT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</a:t>
            </a:r>
            <a:r>
              <a:rPr lang="en-US" altLang="zh-CN" sz="1400" kern="0" dirty="0"/>
              <a:t>Alignment with SA2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Alignment with RAN3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9469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980029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Trace/MDT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5GMDT_Ph2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SP-230777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矩形 1">
            <a:extLst>
              <a:ext uri="{FF2B5EF4-FFF2-40B4-BE49-F238E27FC236}">
                <a16:creationId xmlns:a16="http://schemas.microsoft.com/office/drawing/2014/main" id="{BF869887-4E8B-4FB5-AB9A-1C41F2A03D66}"/>
              </a:ext>
            </a:extLst>
          </p:cNvPr>
          <p:cNvSpPr/>
          <p:nvPr/>
        </p:nvSpPr>
        <p:spPr>
          <a:xfrm>
            <a:off x="8684704" y="0"/>
            <a:ext cx="348204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(5GC/NR)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139950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1981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dirty="0"/>
              <a:t>General aspects of SA5</a:t>
            </a:r>
          </a:p>
          <a:p>
            <a:pPr eaLnBrk="1" hangingPunct="1">
              <a:defRPr/>
            </a:pPr>
            <a:r>
              <a:rPr lang="en-GB" sz="2400" b="1" dirty="0"/>
              <a:t>SA5 </a:t>
            </a:r>
            <a:r>
              <a:rPr lang="en-GB" altLang="zh-CN" sz="2400" b="1" dirty="0"/>
              <a:t>overall progress since SA#101</a:t>
            </a:r>
          </a:p>
          <a:p>
            <a:pPr eaLnBrk="1" hangingPunct="1">
              <a:defRPr/>
            </a:pPr>
            <a:r>
              <a:rPr lang="en-GB" sz="2400" b="1" dirty="0"/>
              <a:t>Management and Orchestration  </a:t>
            </a:r>
          </a:p>
          <a:p>
            <a:pPr eaLnBrk="1" hangingPunct="1">
              <a:defRPr/>
            </a:pPr>
            <a:r>
              <a:rPr lang="en-GB" sz="2400" b="1" dirty="0"/>
              <a:t>Charging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Aspects related to NWDAF 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3" y="1937389"/>
            <a:ext cx="11000316" cy="49829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use case and add new measurements related to coordination among multiple NWDAFs.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use case and measurements on NWDAF ML model related monitoring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Add stage2 and stage3 solution in </a:t>
            </a:r>
            <a:r>
              <a:rPr lang="en-US" altLang="zh-CN" sz="1500" kern="0" dirty="0" err="1"/>
              <a:t>NWDAFFunction</a:t>
            </a:r>
            <a:r>
              <a:rPr lang="en-US" altLang="zh-CN" sz="1500" kern="0" dirty="0"/>
              <a:t> to support management of NWDAF federated learning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Add measurements related to NWDAF analytics service failure.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Add measurements related to NWDAF ML model training service failure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Align with SA2 NWDAF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Convert two agreed </a:t>
            </a:r>
            <a:r>
              <a:rPr lang="en-US" altLang="zh-CN" sz="1400" dirty="0" err="1"/>
              <a:t>draftCR</a:t>
            </a:r>
            <a:r>
              <a:rPr lang="en-US" altLang="zh-CN" sz="1400" dirty="0"/>
              <a:t> to CR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372449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990031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related to NWDAF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MANWDAF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SP-230181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矩形 1">
            <a:extLst>
              <a:ext uri="{FF2B5EF4-FFF2-40B4-BE49-F238E27FC236}">
                <a16:creationId xmlns:a16="http://schemas.microsoft.com/office/drawing/2014/main" id="{C03CC908-F81C-49D5-9D8B-4F8D18C6E23B}"/>
              </a:ext>
            </a:extLst>
          </p:cNvPr>
          <p:cNvSpPr/>
          <p:nvPr/>
        </p:nvSpPr>
        <p:spPr>
          <a:xfrm>
            <a:off x="8684704" y="0"/>
            <a:ext cx="319510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1701258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Aspect of 5GLAN 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Reply LS to CT4 and SA2 to inform them about the progress and related work of 5GLAN management in SA5.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Align with SA2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Work item is completed.</a:t>
            </a:r>
            <a:endParaRPr lang="en-US" altLang="zh-CN" sz="1400" kern="0" dirty="0">
              <a:highlight>
                <a:srgbClr val="00FF00"/>
              </a:highlight>
            </a:endParaRPr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865669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990027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 of 5GLAN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5GLAN_Mgt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SP-230175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990027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1">
            <a:extLst>
              <a:ext uri="{FF2B5EF4-FFF2-40B4-BE49-F238E27FC236}">
                <a16:creationId xmlns:a16="http://schemas.microsoft.com/office/drawing/2014/main" id="{8A11B20A-20B5-42DB-ADCD-146077B1A4F5}"/>
              </a:ext>
            </a:extLst>
          </p:cNvPr>
          <p:cNvSpPr/>
          <p:nvPr/>
        </p:nvSpPr>
        <p:spPr>
          <a:xfrm>
            <a:off x="8684704" y="0"/>
            <a:ext cx="319510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6450201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Enhanced Edge Computing Management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Edge Federation related content from </a:t>
            </a:r>
            <a:r>
              <a:rPr lang="en-US" altLang="zh-CN" sz="1400" kern="0" dirty="0" err="1"/>
              <a:t>DraftCR</a:t>
            </a:r>
            <a:r>
              <a:rPr lang="en-US" altLang="zh-CN" sz="1400" kern="0" dirty="0"/>
              <a:t> is approved as CR.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reply </a:t>
            </a:r>
            <a:r>
              <a:rPr lang="en-US" altLang="zh-CN" sz="1400" kern="0" dirty="0"/>
              <a:t>LS to SA6 to provide SA5 inputs for GSMA OPG interface and scenario mapping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work.</a:t>
            </a:r>
            <a:endParaRPr lang="en-US" altLang="zh-CN" sz="1400" kern="0" dirty="0">
              <a:highlight>
                <a:srgbClr val="00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758615"/>
              </p:ext>
            </p:extLst>
          </p:nvPr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950036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Enhanced Edge Computing Management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1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eECM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03/03/2023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100-&gt;50%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SP-230775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1">
            <a:extLst>
              <a:ext uri="{FF2B5EF4-FFF2-40B4-BE49-F238E27FC236}">
                <a16:creationId xmlns:a16="http://schemas.microsoft.com/office/drawing/2014/main" id="{8A11B20A-20B5-42DB-ADCD-146077B1A4F5}"/>
              </a:ext>
            </a:extLst>
          </p:cNvPr>
          <p:cNvSpPr/>
          <p:nvPr/>
        </p:nvSpPr>
        <p:spPr>
          <a:xfrm>
            <a:off x="8684704" y="0"/>
            <a:ext cx="319510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58275631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of cloud-native Virtualized Network Functions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the introduction for the procedure of NF instance creation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the introduction for the procedure of NF instance modification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references from TS 28.526 to ETSI NFV IFA 013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</a:t>
            </a:r>
            <a:endParaRPr lang="en-US" altLang="zh-CN" sz="1400" kern="0" dirty="0"/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/>
        </p:nvGraphicFramePr>
        <p:xfrm>
          <a:off x="420773" y="1371600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1000007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cloud-native Virtualized Network Functions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MCVNF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SP-230764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0BA45B77-D738-47AF-960F-35F1608188A8}"/>
              </a:ext>
            </a:extLst>
          </p:cNvPr>
          <p:cNvSpPr/>
          <p:nvPr/>
        </p:nvSpPr>
        <p:spPr>
          <a:xfrm>
            <a:off x="8684704" y="0"/>
            <a:ext cx="319510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(5GC)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0885352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Aspects of 5G Network Sharing Phase2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stage3 YAML solution set for NRM for operator specific QoS model for RAN sharing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RAN Sharing QoS model usage recommendation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Enhance the </a:t>
            </a:r>
            <a:r>
              <a:rPr lang="en-US" altLang="zh-CN" sz="1400" kern="0" dirty="0" err="1"/>
              <a:t>ManagementDataCollection</a:t>
            </a:r>
            <a:r>
              <a:rPr lang="en-US" altLang="zh-CN" sz="1400" kern="0" dirty="0"/>
              <a:t> to support request management data per PLMN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PLMN granularity for PDU sessions related measurements for NG-RAN MOCN network sharing scenario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PLMN granularity for peak PRB used for data traffic measurements for NG-RAN MOCN network sharing scenario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requirements for NG-RAN MOCN network sharing scenario with multiple Cell Identity broadcast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</a:t>
            </a:r>
            <a:endParaRPr lang="en-US" altLang="zh-CN" sz="1400" kern="0" dirty="0"/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160333"/>
              </p:ext>
            </p:extLst>
          </p:nvPr>
        </p:nvGraphicFramePr>
        <p:xfrm>
          <a:off x="420773" y="1371600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of 5G Network Sharing Phase2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MANS_ph2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SP-230629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C0D8C089-9829-4C7A-8B84-29B257C1FBF8}"/>
              </a:ext>
            </a:extLst>
          </p:cNvPr>
          <p:cNvSpPr/>
          <p:nvPr/>
        </p:nvSpPr>
        <p:spPr>
          <a:xfrm>
            <a:off x="8684704" y="0"/>
            <a:ext cx="309251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07065264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Aspects of NTN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management capability support for integration with satellite networking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requirement, NRM Info Model definitions stage2 and stage3 for IOT-NTN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stage2 and stage3 for IOT-NTN and NR-NTN Ephemeris configuration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</a:t>
            </a:r>
            <a:r>
              <a:rPr lang="en-US" altLang="zh-CN" sz="1400" kern="0" dirty="0"/>
              <a:t>Align with</a:t>
            </a:r>
            <a:r>
              <a:rPr lang="en-US" sz="1400" kern="0" dirty="0"/>
              <a:t> </a:t>
            </a:r>
            <a:r>
              <a:rPr lang="en-US" altLang="zh-CN" sz="1400" kern="0" dirty="0"/>
              <a:t>SA1/SA2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Network resource model support to RAN3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Work item is completed.</a:t>
            </a:r>
            <a:endParaRPr lang="en-US" altLang="zh-CN" sz="1400" kern="0" dirty="0">
              <a:highlight>
                <a:srgbClr val="00FF00"/>
              </a:highlight>
            </a:endParaRPr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19146"/>
              </p:ext>
            </p:extLst>
          </p:nvPr>
        </p:nvGraphicFramePr>
        <p:xfrm>
          <a:off x="420773" y="1371600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990033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of NTN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OAM_NTN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SP-230183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B9C50B24-ED5E-42F8-9201-CA67E1D62770}"/>
              </a:ext>
            </a:extLst>
          </p:cNvPr>
          <p:cNvSpPr/>
          <p:nvPr/>
        </p:nvSpPr>
        <p:spPr>
          <a:xfrm>
            <a:off x="8684704" y="0"/>
            <a:ext cx="309251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18689551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aspects of 5G system with satellite backhaul 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01563" y="2514600"/>
            <a:ext cx="11000316" cy="370658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satellite backhaul information to extend the functionality of QoS control, and make QoS monitoring more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Discuss the potential configuration enhancement on </a:t>
            </a:r>
            <a:r>
              <a:rPr lang="en-US" altLang="zh-CN" sz="1400" kern="0" dirty="0" err="1"/>
              <a:t>AMFFunction</a:t>
            </a:r>
            <a:r>
              <a:rPr lang="en-US" altLang="zh-CN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</a:t>
            </a:r>
            <a:r>
              <a:rPr lang="en-US" altLang="zh-CN" sz="1400" kern="0" dirty="0"/>
              <a:t>Network resource model support to SA2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Add necessary attribute in </a:t>
            </a:r>
            <a:r>
              <a:rPr lang="en-US" altLang="zh-CN" sz="1400" dirty="0" err="1"/>
              <a:t>AMFFunction</a:t>
            </a:r>
            <a:r>
              <a:rPr lang="en-US" altLang="zh-CN" sz="1400" dirty="0"/>
              <a:t> to support satellite backhaul category report. </a:t>
            </a:r>
          </a:p>
          <a:p>
            <a:pPr lvl="1">
              <a:defRPr/>
            </a:pPr>
            <a:r>
              <a:rPr lang="en-US" altLang="zh-CN" sz="1400" dirty="0"/>
              <a:t>Add necessary attribute for SMF to support Edge Computing via UPF deployed on satellite. </a:t>
            </a:r>
          </a:p>
          <a:p>
            <a:pPr lvl="1">
              <a:defRPr/>
            </a:pPr>
            <a:r>
              <a:rPr lang="en-US" altLang="zh-CN" sz="1400" dirty="0"/>
              <a:t>Add new measurement related to the packet delay between UE and PSA UPF. 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672724"/>
              </p:ext>
            </p:extLst>
          </p:nvPr>
        </p:nvGraphicFramePr>
        <p:xfrm>
          <a:off x="261257" y="1371600"/>
          <a:ext cx="11066699" cy="10160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0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4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2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1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4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9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38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098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Preliminary work before SA approval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of 5G system supporting satellite backhaul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OAM_5GSATB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B9C50B24-ED5E-42F8-9201-CA67E1D62770}"/>
              </a:ext>
            </a:extLst>
          </p:cNvPr>
          <p:cNvSpPr/>
          <p:nvPr/>
        </p:nvSpPr>
        <p:spPr>
          <a:xfrm>
            <a:off x="8684704" y="0"/>
            <a:ext cx="309251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57788457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Aspects of </a:t>
            </a:r>
            <a:r>
              <a:rPr lang="en-US" altLang="zh-CN" sz="3733" b="1" dirty="0"/>
              <a:t>URLLC</a:t>
            </a:r>
            <a:r>
              <a:rPr lang="en-US" altLang="en-US" sz="3733" b="1" dirty="0"/>
              <a:t>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Fix Slice NRM YAML stage3 definition for </a:t>
            </a:r>
            <a:r>
              <a:rPr lang="en-US" altLang="zh-CN" sz="1400" kern="0" dirty="0" err="1"/>
              <a:t>dLReliability</a:t>
            </a:r>
            <a:r>
              <a:rPr lang="en-US" altLang="zh-CN" sz="1400" kern="0" dirty="0"/>
              <a:t> and </a:t>
            </a:r>
            <a:r>
              <a:rPr lang="en-US" altLang="zh-CN" sz="1400" kern="0" dirty="0" err="1"/>
              <a:t>uLReliability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Modify the definition of UL and DL latency in </a:t>
            </a:r>
            <a:r>
              <a:rPr lang="en-US" altLang="zh-CN" sz="1400" kern="0" dirty="0" err="1"/>
              <a:t>RANSliceSubnetProfile</a:t>
            </a:r>
            <a:r>
              <a:rPr lang="en-US" altLang="zh-CN" sz="1400" kern="0" dirty="0"/>
              <a:t> to include the delay between NR-RAN and UE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align with </a:t>
            </a:r>
            <a:r>
              <a:rPr lang="en-US" altLang="zh-CN" sz="1400" kern="0" dirty="0"/>
              <a:t>SA</a:t>
            </a:r>
            <a:r>
              <a:rPr lang="en-US" sz="1400" kern="0" dirty="0"/>
              <a:t>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align with RAN2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Continue to way forward the performance and configuration management of URLLC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333870"/>
              </p:ext>
            </p:extLst>
          </p:nvPr>
        </p:nvGraphicFramePr>
        <p:xfrm>
          <a:off x="420773" y="1371600"/>
          <a:ext cx="10907183" cy="5992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58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350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1000013</a:t>
                      </a:r>
                    </a:p>
                  </a:txBody>
                  <a:tcPr marL="4294" marR="4294" marT="429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Management Aspects of URLLC </a:t>
                      </a:r>
                    </a:p>
                  </a:txBody>
                  <a:tcPr marL="4294" marR="4294" marT="429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URLLC_Mgt</a:t>
                      </a:r>
                    </a:p>
                  </a:txBody>
                  <a:tcPr marL="4294" marR="4294" marT="4294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10%</a:t>
                      </a:r>
                    </a:p>
                  </a:txBody>
                  <a:tcPr marL="4294" marR="4294" marT="429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SP-230631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0BA45B77-D738-47AF-960F-35F1608188A8}"/>
              </a:ext>
            </a:extLst>
          </p:cNvPr>
          <p:cNvSpPr/>
          <p:nvPr/>
        </p:nvSpPr>
        <p:spPr>
          <a:xfrm>
            <a:off x="8684704" y="0"/>
            <a:ext cx="309251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(NR)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96969533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Management of non-public networks phase 2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use case and requirements for NPN SLA monitoring and assurance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 on procedure figure for NPN provisioning by a network slice of a PLMN.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</a:t>
            </a:r>
            <a:r>
              <a:rPr lang="fr-FR" sz="1400" kern="0" dirty="0"/>
              <a:t>support to SA1, SA2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</a:t>
            </a:r>
            <a:r>
              <a:rPr lang="fr-FR" sz="1400" kern="0" dirty="0"/>
              <a:t>support to RAN3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</a:t>
            </a:r>
            <a:endParaRPr lang="en-US" altLang="zh-CN" sz="1400" kern="0" dirty="0"/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299318"/>
              </p:ext>
            </p:extLst>
          </p:nvPr>
        </p:nvGraphicFramePr>
        <p:xfrm>
          <a:off x="420773" y="1371600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990034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non-public networks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OAM_NPN_Ph2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SP-230184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6E42BDA6-7754-4A5F-8D9A-51BD8EB62CF9}"/>
              </a:ext>
            </a:extLst>
          </p:cNvPr>
          <p:cNvSpPr/>
          <p:nvPr/>
        </p:nvSpPr>
        <p:spPr>
          <a:xfrm>
            <a:off x="8684704" y="0"/>
            <a:ext cx="320312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(NPN)</a:t>
            </a:r>
            <a:endParaRPr lang="zh-CN" alt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616557567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OAM WIs/SIs</a:t>
            </a:r>
            <a:br>
              <a:rPr lang="sv-SE" dirty="0"/>
            </a:br>
            <a:r>
              <a:rPr lang="sv-SE" dirty="0"/>
              <a:t>Support to new services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927284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1CE8A-2CE7-46BE-94B3-386F7674B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079" y="228600"/>
            <a:ext cx="9453109" cy="1143000"/>
          </a:xfrm>
        </p:spPr>
        <p:txBody>
          <a:bodyPr/>
          <a:lstStyle/>
          <a:p>
            <a:r>
              <a:rPr lang="en-US" altLang="zh-CN" sz="3600" dirty="0"/>
              <a:t>General Aspect – number of delegates in</a:t>
            </a:r>
            <a:r>
              <a:rPr lang="zh-CN" altLang="en-US" sz="3600" dirty="0"/>
              <a:t> </a:t>
            </a:r>
            <a:r>
              <a:rPr lang="en-US" altLang="zh-CN" sz="3600" dirty="0"/>
              <a:t>2022/2023</a:t>
            </a:r>
            <a:endParaRPr lang="zh-CN" altLang="en-US" sz="3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DCF55B7-4A1A-4B47-9C01-84295E12D4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5991512"/>
              </p:ext>
            </p:extLst>
          </p:nvPr>
        </p:nvGraphicFramePr>
        <p:xfrm>
          <a:off x="1341594" y="1371600"/>
          <a:ext cx="8251442" cy="4571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730698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8099651" cy="1143000"/>
          </a:xfrm>
        </p:spPr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Enhancements of EE for 5G Phase 2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describe example scenarios involving multiple roles in EE KPI building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Energy Consumption and Energy Efficiency definitions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stage2 and stage3 for managing UPF energy saving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LS sent to SA1/SA2 regarding network energy related information exposure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managing of RAN Energy saving</a:t>
            </a: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Work item is completed.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513732"/>
              </p:ext>
            </p:extLst>
          </p:nvPr>
        </p:nvGraphicFramePr>
        <p:xfrm>
          <a:off x="420773" y="1371600"/>
          <a:ext cx="10907183" cy="8484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940037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Enhancements of EE for 5G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EE5GPLUS_Ph2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SP-211441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Rapporteur to be updated to Cornily Jean-Michel, Huawei</a:t>
                      </a:r>
                    </a:p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0BA45B77-D738-47AF-960F-35F1608188A8}"/>
              </a:ext>
            </a:extLst>
          </p:cNvPr>
          <p:cNvSpPr/>
          <p:nvPr/>
        </p:nvSpPr>
        <p:spPr>
          <a:xfrm>
            <a:off x="8684704" y="196057"/>
            <a:ext cx="309251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 (NR)</a:t>
            </a:r>
            <a:endParaRPr lang="zh-CN" altLang="en-US" dirty="0">
              <a:highlight>
                <a:srgbClr val="00FFFF"/>
              </a:highlight>
            </a:endParaRPr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50B5E139-7BF3-4614-BC66-C91653557B56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39523819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Network and Service Operations for Energy Utilities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3" y="2136323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Approval of requirements (stage 1 is now 95% complete)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Approval of procedures (stage 2 is 80% complete)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Approval of portions of stage 3 (30% complete)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Agreement to include all stage 3 aspects related to NSOEU in 28.318, clause 7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clean up of stage 1 and stage 2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PM aspects and IOC aspects to be documented</a:t>
            </a:r>
          </a:p>
          <a:p>
            <a:pPr lvl="1">
              <a:defRPr/>
            </a:pPr>
            <a:r>
              <a:rPr lang="en-US" altLang="zh-CN" sz="1400" dirty="0"/>
              <a:t>necessary configuration requirements documented</a:t>
            </a:r>
          </a:p>
          <a:p>
            <a:pPr lvl="1">
              <a:defRPr/>
            </a:pPr>
            <a:r>
              <a:rPr lang="en-US" altLang="zh-CN" sz="1400" dirty="0"/>
              <a:t>stage 3 aspects documented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167097"/>
              </p:ext>
            </p:extLst>
          </p:nvPr>
        </p:nvGraphicFramePr>
        <p:xfrm>
          <a:off x="420773" y="1371600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1000014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Network and Service Operations for Energy Utilities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NSOEU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SP-230632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E3C32E11-A395-4066-85E0-C66EA6A2CCEC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87583728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Rel-18 - </a:t>
            </a:r>
            <a:r>
              <a:rPr lang="en-US" altLang="en-US" sz="3733" b="1" dirty="0"/>
              <a:t>Access control for management service 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3" y="1997530"/>
            <a:ext cx="11000316" cy="41665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concept related to access control including concept of role, rule, user and resource.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Information Model for access control management capability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 the stage2 description of attribute </a:t>
            </a:r>
            <a:r>
              <a:rPr lang="en-US" altLang="zh-CN" sz="1400" kern="0" dirty="0" err="1"/>
              <a:t>identityType</a:t>
            </a:r>
            <a:r>
              <a:rPr lang="en-US" altLang="zh-CN" sz="1400" kern="0" dirty="0"/>
              <a:t> and </a:t>
            </a:r>
            <a:r>
              <a:rPr lang="en-US" altLang="zh-CN" sz="1400" kern="0" dirty="0" err="1"/>
              <a:t>identityName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Add Stage 2 and stage 3 for managing access control </a:t>
            </a:r>
            <a:r>
              <a:rPr lang="en-US" altLang="zh-CN" sz="1400" kern="0" dirty="0"/>
              <a:t>management capability </a:t>
            </a:r>
            <a:endParaRPr lang="en-US" altLang="zh-CN" sz="1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/>
        </p:nvGraphicFramePr>
        <p:xfrm>
          <a:off x="420613" y="1291773"/>
          <a:ext cx="10907183" cy="645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930010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Access control for management service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MSAC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73%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SP-210859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2B60951-F64D-4A02-A629-8DFF42780912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21281746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/>
              <a:t>Rel-18 – Study on </a:t>
            </a:r>
            <a:r>
              <a:rPr lang="en-US" altLang="en-US" sz="3733" b="1" dirty="0"/>
              <a:t>KQI/ study on DCSA </a:t>
            </a:r>
            <a:endParaRPr lang="en-GB" altLang="en-US" sz="3733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58714" y="2136323"/>
            <a:ext cx="5329528" cy="390049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b="1" kern="0" dirty="0"/>
              <a:t>FS_KQI_5G: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the description of the service of video uploading, URLLC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solution of KQI of video uploading, URLLC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conclusion of the service of video uploading, URLLC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00FF00"/>
                </a:highlight>
              </a:rPr>
              <a:t>Study is completed.</a:t>
            </a:r>
            <a:endParaRPr lang="en-US" altLang="zh-CN" sz="1400" kern="0" dirty="0">
              <a:highlight>
                <a:srgbClr val="00FF00"/>
              </a:highlight>
            </a:endParaRPr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200225"/>
              </p:ext>
            </p:extLst>
          </p:nvPr>
        </p:nvGraphicFramePr>
        <p:xfrm>
          <a:off x="376384" y="1125187"/>
          <a:ext cx="10907183" cy="9500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1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12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Key Quality Indicators (KQIs) for 5G service experience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FS_KQI_5G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SP-211433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40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940038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Deterministic Communication Service Assurance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FS_DCSA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SP-211442</a:t>
                      </a:r>
                      <a:endParaRPr lang="en-US" sz="11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92</a:t>
                      </a:r>
                      <a:r>
                        <a:rPr lang="en-US" altLang="zh-CN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11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3673659010"/>
                  </a:ext>
                </a:extLst>
              </a:tr>
            </a:tbl>
          </a:graphicData>
        </a:graphic>
      </p:graphicFrame>
      <p:sp>
        <p:nvSpPr>
          <p:cNvPr id="6" name="矩形 1">
            <a:extLst>
              <a:ext uri="{FF2B5EF4-FFF2-40B4-BE49-F238E27FC236}">
                <a16:creationId xmlns:a16="http://schemas.microsoft.com/office/drawing/2014/main" id="{6E42BDA6-7754-4A5F-8D9A-51BD8EB62CF9}"/>
              </a:ext>
            </a:extLst>
          </p:cNvPr>
          <p:cNvSpPr/>
          <p:nvPr/>
        </p:nvSpPr>
        <p:spPr>
          <a:xfrm>
            <a:off x="8684704" y="0"/>
            <a:ext cx="30460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FF"/>
                </a:highlight>
              </a:rPr>
              <a:t>OAM support for network features(NR)</a:t>
            </a:r>
            <a:endParaRPr lang="zh-CN" altLang="en-US" dirty="0">
              <a:highlight>
                <a:srgbClr val="00FFFF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EC33F3C-79F8-4574-A14B-208B8F136DC5}"/>
              </a:ext>
            </a:extLst>
          </p:cNvPr>
          <p:cNvSpPr txBox="1">
            <a:spLocks/>
          </p:cNvSpPr>
          <p:nvPr/>
        </p:nvSpPr>
        <p:spPr>
          <a:xfrm>
            <a:off x="6186290" y="2184928"/>
            <a:ext cx="5329528" cy="390049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b="1" kern="0" dirty="0"/>
              <a:t>FS_DCSA: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solution of service assurance for video monitoring service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solution of service assurance for PLC control service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Complete and finalize the work</a:t>
            </a:r>
            <a:endParaRPr lang="en-US" altLang="zh-CN" sz="1400" kern="0" dirty="0">
              <a:highlight>
                <a:srgbClr val="00FF00"/>
              </a:highlight>
            </a:endParaRPr>
          </a:p>
          <a:p>
            <a:pPr lvl="1">
              <a:defRPr/>
            </a:pP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350291625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05" y="494278"/>
            <a:ext cx="9112251" cy="1143000"/>
          </a:xfrm>
        </p:spPr>
        <p:txBody>
          <a:bodyPr/>
          <a:lstStyle/>
          <a:p>
            <a:r>
              <a:rPr lang="sv-SE" dirty="0"/>
              <a:t>OAM TRs / TSs to SA#102</a:t>
            </a:r>
            <a:br>
              <a:rPr lang="sv-SE" dirty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20546613"/>
              </p:ext>
            </p:extLst>
          </p:nvPr>
        </p:nvGraphicFramePr>
        <p:xfrm>
          <a:off x="480805" y="2130891"/>
          <a:ext cx="10215820" cy="1868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2932386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69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1934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SP-231518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Draft TR 28.910 " Study on enhancement of autonomous network levels"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Calibri" panose="020F0502020204030204" pitchFamily="34" charset="0"/>
                        </a:rPr>
                        <a:t>Approval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2520831"/>
                  </a:ext>
                </a:extLst>
              </a:tr>
              <a:tr h="1934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SP-231524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Draft TS 28.317 "Management and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orchestration;Self-configuration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of Radio Access Network Entities (RAN NEs)"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156483"/>
                  </a:ext>
                </a:extLst>
              </a:tr>
              <a:tr h="1934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SP-231525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Draft TR 28.863 "Study on Key Quality Indicators (KQIs) for 5G service experience"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659671"/>
                  </a:ext>
                </a:extLst>
              </a:tr>
              <a:tr h="1934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SP-231526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Draft TS 28.111 "Fault management"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14377"/>
                  </a:ext>
                </a:extLst>
              </a:tr>
              <a:tr h="1934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SP-231527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Draft TR 28.836 "Study on intent-driven management for network slicing"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7636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4944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Charging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243590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>
            <a:extLst>
              <a:ext uri="{FF2B5EF4-FFF2-40B4-BE49-F238E27FC236}">
                <a16:creationId xmlns:a16="http://schemas.microsoft.com/office/drawing/2014/main" id="{EB334924-9546-457E-9309-6D7AE7AFC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027" y="6094605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E1D6E2FE-2599-49AA-BCFA-2E6500D01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75" y="311783"/>
            <a:ext cx="9759950" cy="881743"/>
          </a:xfrm>
        </p:spPr>
        <p:txBody>
          <a:bodyPr/>
          <a:lstStyle/>
          <a:p>
            <a:r>
              <a:rPr lang="en-US" sz="3600" dirty="0"/>
              <a:t>Overview of </a:t>
            </a:r>
            <a:r>
              <a:rPr lang="en-US" altLang="zh-CN" sz="3600" dirty="0"/>
              <a:t>Rel-18 </a:t>
            </a:r>
            <a:r>
              <a:rPr lang="en-US" sz="3600" dirty="0"/>
              <a:t>SA5 CH WIs/SIs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475BBF2-B9A8-7081-1DEA-6FD16B2C3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904820"/>
              </p:ext>
            </p:extLst>
          </p:nvPr>
        </p:nvGraphicFramePr>
        <p:xfrm>
          <a:off x="311741" y="1529888"/>
          <a:ext cx="5492682" cy="4192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584">
                  <a:extLst>
                    <a:ext uri="{9D8B030D-6E8A-4147-A177-3AD203B41FA5}">
                      <a16:colId xmlns:a16="http://schemas.microsoft.com/office/drawing/2014/main" val="3813092322"/>
                    </a:ext>
                  </a:extLst>
                </a:gridCol>
                <a:gridCol w="2776807">
                  <a:extLst>
                    <a:ext uri="{9D8B030D-6E8A-4147-A177-3AD203B41FA5}">
                      <a16:colId xmlns:a16="http://schemas.microsoft.com/office/drawing/2014/main" val="4056506795"/>
                    </a:ext>
                  </a:extLst>
                </a:gridCol>
                <a:gridCol w="932330">
                  <a:extLst>
                    <a:ext uri="{9D8B030D-6E8A-4147-A177-3AD203B41FA5}">
                      <a16:colId xmlns:a16="http://schemas.microsoft.com/office/drawing/2014/main" val="4233434768"/>
                    </a:ext>
                  </a:extLst>
                </a:gridCol>
                <a:gridCol w="1004047">
                  <a:extLst>
                    <a:ext uri="{9D8B030D-6E8A-4147-A177-3AD203B41FA5}">
                      <a16:colId xmlns:a16="http://schemas.microsoft.com/office/drawing/2014/main" val="3461530329"/>
                    </a:ext>
                  </a:extLst>
                </a:gridCol>
                <a:gridCol w="626914">
                  <a:extLst>
                    <a:ext uri="{9D8B030D-6E8A-4147-A177-3AD203B41FA5}">
                      <a16:colId xmlns:a16="http://schemas.microsoft.com/office/drawing/2014/main" val="4057462494"/>
                    </a:ext>
                  </a:extLst>
                </a:gridCol>
              </a:tblGrid>
              <a:tr h="172807">
                <a:tc gridSpan="5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Rel-18 Studies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276054"/>
                  </a:ext>
                </a:extLst>
              </a:tr>
              <a:tr h="255367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Charging</a:t>
                      </a:r>
                      <a:endParaRPr lang="zh-CN" altLang="en-US" sz="11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279133"/>
                  </a:ext>
                </a:extLst>
              </a:tr>
              <a:tr h="36130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en-D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(Completed) Study on Nchf charging services phase 2</a:t>
                      </a:r>
                      <a:endParaRPr lang="fr-FR" sz="11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FS_NCHF_Ph2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SP-210390</a:t>
                      </a: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852451"/>
                  </a:ext>
                </a:extLst>
              </a:tr>
              <a:tr h="333482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en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FS_CHFSeg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94" marR="4294" marT="4294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68922"/>
                  </a:ext>
                </a:extLst>
              </a:tr>
              <a:tr h="33534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D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(Completed) </a:t>
                      </a:r>
                      <a:r>
                        <a:rPr lang="en-US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048797"/>
                  </a:ext>
                </a:extLst>
              </a:tr>
              <a:tr h="347961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en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Charging Aspects of Ranging and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Positioning 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FS_Ranging_SL_CH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94" marR="4294" marT="4294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294" marR="4294" marT="4294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588413"/>
                  </a:ext>
                </a:extLst>
              </a:tr>
              <a:tr h="44695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en-D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(finished) Study on Charging Aspects for Network Slicing Phase 2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MATRIXX Software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FS_NETSLICE_CH_Ph2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SP-201082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075686"/>
                  </a:ext>
                </a:extLst>
              </a:tr>
              <a:tr h="56230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en-D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(finished) Study on Time Sensitive Networking (TSN) Charging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FS_TSNCH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SP-220979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4884832"/>
                  </a:ext>
                </a:extLst>
              </a:tr>
              <a:tr h="56230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en-D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(finished) Study on 5G roaming charging architecture for wholesale and retail scenarios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FS_CHROAM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SP-210391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026608"/>
                  </a:ext>
                </a:extLst>
              </a:tr>
              <a:tr h="29821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en-D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(finished) Study on Charging Aspects for Enhanced Support of Non-Public Networks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FS_eNPN_CH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SP-211447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962048"/>
                  </a:ext>
                </a:extLst>
              </a:tr>
              <a:tr h="31855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en-DE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(finished) Study on Structure of Charging for Verticals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FS_SCV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SP-230178</a:t>
                      </a:r>
                    </a:p>
                  </a:txBody>
                  <a:tcPr marL="4294" marR="4294" marT="4294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113204"/>
                  </a:ext>
                </a:extLst>
              </a:tr>
            </a:tbl>
          </a:graphicData>
        </a:graphic>
      </p:graphicFrame>
      <p:sp>
        <p:nvSpPr>
          <p:cNvPr id="5" name="矩形 8">
            <a:extLst>
              <a:ext uri="{FF2B5EF4-FFF2-40B4-BE49-F238E27FC236}">
                <a16:creationId xmlns:a16="http://schemas.microsoft.com/office/drawing/2014/main" id="{ADAC2A9C-7CB4-4354-B569-68CA94C3D11F}"/>
              </a:ext>
            </a:extLst>
          </p:cNvPr>
          <p:cNvSpPr/>
          <p:nvPr/>
        </p:nvSpPr>
        <p:spPr>
          <a:xfrm>
            <a:off x="471075" y="1175303"/>
            <a:ext cx="1116916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Altogether </a:t>
            </a:r>
            <a:r>
              <a:rPr lang="en-US" altLang="zh-CN" sz="1200" b="1" dirty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23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WIs/SIs, including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ongoing SIs and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ongoing WIs, </a:t>
            </a:r>
            <a:r>
              <a:rPr lang="en-US" altLang="zh-CN" sz="1200" b="1" dirty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studies are completed, </a:t>
            </a:r>
            <a:r>
              <a:rPr lang="en-US" altLang="zh-CN" sz="12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200" b="1" dirty="0">
                <a:solidFill>
                  <a:srgbClr val="0000FF"/>
                </a:solidFill>
                <a:latin typeface="Calibri"/>
              </a:rPr>
              <a:t> work item is completed,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studies are finished, </a:t>
            </a:r>
            <a:r>
              <a:rPr lang="en-US" altLang="zh-CN" sz="1200" b="1" dirty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3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work item  are finished.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98F7B11-57E5-470B-B731-C8024158CC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8025"/>
              </p:ext>
            </p:extLst>
          </p:nvPr>
        </p:nvGraphicFramePr>
        <p:xfrm>
          <a:off x="6055659" y="1529889"/>
          <a:ext cx="5624299" cy="4487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4055">
                  <a:extLst>
                    <a:ext uri="{9D8B030D-6E8A-4147-A177-3AD203B41FA5}">
                      <a16:colId xmlns:a16="http://schemas.microsoft.com/office/drawing/2014/main" val="3813092322"/>
                    </a:ext>
                  </a:extLst>
                </a:gridCol>
                <a:gridCol w="2758000">
                  <a:extLst>
                    <a:ext uri="{9D8B030D-6E8A-4147-A177-3AD203B41FA5}">
                      <a16:colId xmlns:a16="http://schemas.microsoft.com/office/drawing/2014/main" val="4056506795"/>
                    </a:ext>
                  </a:extLst>
                </a:gridCol>
                <a:gridCol w="932329">
                  <a:extLst>
                    <a:ext uri="{9D8B030D-6E8A-4147-A177-3AD203B41FA5}">
                      <a16:colId xmlns:a16="http://schemas.microsoft.com/office/drawing/2014/main" val="4233434768"/>
                    </a:ext>
                  </a:extLst>
                </a:gridCol>
                <a:gridCol w="1021977">
                  <a:extLst>
                    <a:ext uri="{9D8B030D-6E8A-4147-A177-3AD203B41FA5}">
                      <a16:colId xmlns:a16="http://schemas.microsoft.com/office/drawing/2014/main" val="3461530329"/>
                    </a:ext>
                  </a:extLst>
                </a:gridCol>
                <a:gridCol w="617938">
                  <a:extLst>
                    <a:ext uri="{9D8B030D-6E8A-4147-A177-3AD203B41FA5}">
                      <a16:colId xmlns:a16="http://schemas.microsoft.com/office/drawing/2014/main" val="4057462494"/>
                    </a:ext>
                  </a:extLst>
                </a:gridCol>
              </a:tblGrid>
              <a:tr h="176604">
                <a:tc gridSpan="5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Rel-18 Normative Work</a:t>
                      </a:r>
                      <a:endParaRPr lang="zh-CN" alt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276054"/>
                  </a:ext>
                </a:extLst>
              </a:tr>
              <a:tr h="248281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Charging</a:t>
                      </a:r>
                      <a:endParaRPr lang="zh-CN" altLang="en-US" sz="11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279133"/>
                  </a:ext>
                </a:extLst>
              </a:tr>
              <a:tr h="26919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of Network Slicing Phase 2</a:t>
                      </a:r>
                      <a:endParaRPr lang="nl-NL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MATRIXX Software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NETSLICE_CH_Ph2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SP-231448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852451"/>
                  </a:ext>
                </a:extLst>
              </a:tr>
              <a:tr h="288693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for Charging Aspects for NSSAA </a:t>
                      </a:r>
                      <a:endParaRPr lang="nl-NL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MATRIXX Software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NSSAA_CH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SP-230182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509862"/>
                  </a:ext>
                </a:extLst>
              </a:tr>
              <a:tr h="26994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nl-NL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eNPN_CH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SP-230177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487044"/>
                  </a:ext>
                </a:extLst>
              </a:tr>
              <a:tr h="26919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of IMS Data Channel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IDC_CH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SP-230621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174701"/>
                  </a:ext>
                </a:extLst>
              </a:tr>
              <a:tr h="26994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nl-NL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SP-231442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691876"/>
                  </a:ext>
                </a:extLst>
              </a:tr>
              <a:tr h="26919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Charging Aspects of TSN </a:t>
                      </a: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TSN_CH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SP-231151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670958"/>
                  </a:ext>
                </a:extLst>
              </a:tr>
              <a:tr h="26919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Charging Aspects of B2B 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B2B_CH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SP-231155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4908"/>
                  </a:ext>
                </a:extLst>
              </a:tr>
              <a:tr h="26919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Charging Aspects of 5WWC phase 2 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Unicom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5WWC_ Ph2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SP-231154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349663"/>
                  </a:ext>
                </a:extLst>
              </a:tr>
              <a:tr h="288693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Charging for roaming and additional actor using CHF to CHF interface 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CHRACHF</a:t>
                      </a:r>
                      <a:endParaRPr lang="en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SP-231153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846878"/>
                  </a:ext>
                </a:extLst>
              </a:tr>
              <a:tr h="26919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Charging Aspects of Satellite Access in 5GS </a:t>
                      </a:r>
                      <a:endParaRPr lang="fr-FR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5GSAT_ Ph2_CH</a:t>
                      </a:r>
                      <a:endParaRPr lang="fr-FR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SP-231152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773271"/>
                  </a:ext>
                </a:extLst>
              </a:tr>
              <a:tr h="36707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fr-FR" sz="900" kern="1200" dirty="0" err="1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fr-FR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NEF Charging enhancement to support AI/ML in 5GS</a:t>
                      </a:r>
                      <a:endParaRPr lang="fr-FR" sz="9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Oppo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fr-FR" sz="900" kern="1200" dirty="0" err="1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AIMLsysNEF_CH</a:t>
                      </a:r>
                      <a:endParaRPr lang="fr-FR" sz="9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SP-231434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7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054599"/>
                  </a:ext>
                </a:extLst>
              </a:tr>
              <a:tr h="27683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fr-FR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finished</a:t>
                      </a: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CHF Distributed </a:t>
                      </a:r>
                      <a:r>
                        <a:rPr lang="fr-FR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Availability</a:t>
                      </a: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DIST_CH</a:t>
                      </a: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SP-230179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861710"/>
                  </a:ext>
                </a:extLst>
              </a:tr>
              <a:tr h="288693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fr-FR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finished</a:t>
                      </a: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Multimedia Messaging Service Charging using service-based interface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MMS_CH_SBI</a:t>
                      </a: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SP-220689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867387"/>
                  </a:ext>
                </a:extLst>
              </a:tr>
              <a:tr h="30206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fr-FR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finished</a:t>
                      </a: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Charging enhancement for Network Slice based wholesale in roaming </a:t>
                      </a: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MATRIXX Software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CHNSWO</a:t>
                      </a:r>
                    </a:p>
                  </a:txBody>
                  <a:tcPr marL="9525" marR="9525" marT="9525" marB="952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SP-230625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493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041098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9985057-8F2A-44BF-9F53-9E66C674A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0"/>
            <a:ext cx="9102725" cy="1143000"/>
          </a:xfrm>
        </p:spPr>
        <p:txBody>
          <a:bodyPr/>
          <a:lstStyle/>
          <a:p>
            <a:r>
              <a:rPr lang="en-GB" altLang="en-US" sz="2800" dirty="0"/>
              <a:t>Update of SA5 </a:t>
            </a:r>
            <a:r>
              <a:rPr lang="en-US" altLang="zh-CN" sz="2800" dirty="0"/>
              <a:t>Rel-18 CH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9D4EF8C-FB50-4A9A-8EC6-A9B2F7142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30417"/>
              </p:ext>
            </p:extLst>
          </p:nvPr>
        </p:nvGraphicFramePr>
        <p:xfrm>
          <a:off x="121103" y="1687231"/>
          <a:ext cx="11949793" cy="3106817"/>
        </p:xfrm>
        <a:graphic>
          <a:graphicData uri="http://schemas.openxmlformats.org/drawingml/2006/table">
            <a:tbl>
              <a:tblPr/>
              <a:tblGrid>
                <a:gridCol w="609625">
                  <a:extLst>
                    <a:ext uri="{9D8B030D-6E8A-4147-A177-3AD203B41FA5}">
                      <a16:colId xmlns:a16="http://schemas.microsoft.com/office/drawing/2014/main" val="2542914323"/>
                    </a:ext>
                  </a:extLst>
                </a:gridCol>
                <a:gridCol w="3810818">
                  <a:extLst>
                    <a:ext uri="{9D8B030D-6E8A-4147-A177-3AD203B41FA5}">
                      <a16:colId xmlns:a16="http://schemas.microsoft.com/office/drawing/2014/main" val="181470375"/>
                    </a:ext>
                  </a:extLst>
                </a:gridCol>
                <a:gridCol w="1771935">
                  <a:extLst>
                    <a:ext uri="{9D8B030D-6E8A-4147-A177-3AD203B41FA5}">
                      <a16:colId xmlns:a16="http://schemas.microsoft.com/office/drawing/2014/main" val="3131521887"/>
                    </a:ext>
                  </a:extLst>
                </a:gridCol>
                <a:gridCol w="1514837">
                  <a:extLst>
                    <a:ext uri="{9D8B030D-6E8A-4147-A177-3AD203B41FA5}">
                      <a16:colId xmlns:a16="http://schemas.microsoft.com/office/drawing/2014/main" val="1768482317"/>
                    </a:ext>
                  </a:extLst>
                </a:gridCol>
                <a:gridCol w="718735">
                  <a:extLst>
                    <a:ext uri="{9D8B030D-6E8A-4147-A177-3AD203B41FA5}">
                      <a16:colId xmlns:a16="http://schemas.microsoft.com/office/drawing/2014/main" val="2882163933"/>
                    </a:ext>
                  </a:extLst>
                </a:gridCol>
                <a:gridCol w="647358">
                  <a:extLst>
                    <a:ext uri="{9D8B030D-6E8A-4147-A177-3AD203B41FA5}">
                      <a16:colId xmlns:a16="http://schemas.microsoft.com/office/drawing/2014/main" val="1141164851"/>
                    </a:ext>
                  </a:extLst>
                </a:gridCol>
                <a:gridCol w="822415">
                  <a:extLst>
                    <a:ext uri="{9D8B030D-6E8A-4147-A177-3AD203B41FA5}">
                      <a16:colId xmlns:a16="http://schemas.microsoft.com/office/drawing/2014/main" val="1852499474"/>
                    </a:ext>
                  </a:extLst>
                </a:gridCol>
                <a:gridCol w="2054070">
                  <a:extLst>
                    <a:ext uri="{9D8B030D-6E8A-4147-A177-3AD203B41FA5}">
                      <a16:colId xmlns:a16="http://schemas.microsoft.com/office/drawing/2014/main" val="21828799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>
                          <a:latin typeface="+mn-lt"/>
                        </a:rPr>
                        <a:t>Target (dd/mm/</a:t>
                      </a:r>
                      <a:r>
                        <a:rPr lang="en-GB" altLang="zh-CN" sz="1400" dirty="0" err="1">
                          <a:latin typeface="+mn-lt"/>
                        </a:rPr>
                        <a:t>yyyy</a:t>
                      </a:r>
                      <a:r>
                        <a:rPr lang="en-GB" altLang="zh-CN" sz="1400" dirty="0">
                          <a:latin typeface="+mn-lt"/>
                        </a:rPr>
                        <a:t>)</a:t>
                      </a:r>
                      <a:endParaRPr lang="en-GB" sz="1400" dirty="0">
                        <a:latin typeface="+mn-lt"/>
                      </a:endParaRP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Old %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95404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Charging aspects of 5GSAT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5GSAT_Ph2_CH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SP-231152</a:t>
                      </a:r>
                      <a:endParaRPr lang="en-US" sz="105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24252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charging aspects of Satellite in 5GS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FS_5GSAT_CH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12/09/2019</a:t>
                      </a:r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SP-221162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Updated for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527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of Ranging and </a:t>
                      </a:r>
                      <a:r>
                        <a:rPr lang="en-US" sz="105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Sidelink</a:t>
                      </a:r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Positioning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FS_Ranging_SL_CH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-&gt;03/03/2024</a:t>
                      </a:r>
                      <a:endParaRPr lang="en-US" altLang="zh-CN" sz="10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SP-230622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Potential </a:t>
                      </a:r>
                      <a:r>
                        <a:rPr lang="en-GB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in Rel-19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43953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B2B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B2B_CH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SP-231155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01739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Network Slicing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NETSLICE_CH_Ph2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-&gt;03/03/2024</a:t>
                      </a:r>
                      <a:endParaRPr lang="en-US" altLang="zh-CN" sz="10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SP-230176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276978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IMS Data Channel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IDC_CH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SP-230621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418518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for Enhanced Support of Non-Public Networks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eNPN_CH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SP-230177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3491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1010016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of 5WWC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5WWC_Ph2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SP-231154</a:t>
                      </a:r>
                      <a:endParaRPr lang="en-US" sz="105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31398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980026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CHF Segmentation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FS_CHFSeg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09/09/2023</a:t>
                      </a:r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-&gt;03/03/2024</a:t>
                      </a:r>
                      <a:endParaRPr lang="en-US" altLang="zh-CN" sz="10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18%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SP-221160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Potential Normative work in Rel-19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25548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920020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Nchf charging services phase 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FS_NCHF_Ph2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96%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SP-210390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3273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for roaming and additional actor using CHF to CHF interface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CHRACHF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SP-231153</a:t>
                      </a:r>
                      <a:endParaRPr lang="en-US" sz="105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  <a:endParaRPr lang="en-US" sz="105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6845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1010014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TSN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TSN_CH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SP-231151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for Info and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48689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for NSSAA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NSSAA_CH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SP-230182</a:t>
                      </a:r>
                      <a:endParaRPr lang="en-US" sz="105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for Info and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33332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for SMF and MB-SMF to Support 5G Multicast-broadcast Services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5MBS_CH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SP-230623</a:t>
                      </a:r>
                      <a:endParaRPr lang="en-US" sz="105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  <a:endParaRPr lang="en-US" sz="105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for Information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694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98403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04357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表格 2">
            <a:extLst>
              <a:ext uri="{FF2B5EF4-FFF2-40B4-BE49-F238E27FC236}">
                <a16:creationId xmlns:a16="http://schemas.microsoft.com/office/drawing/2014/main" id="{E94D647B-FD31-410C-98D0-768A188253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186547"/>
              </p:ext>
            </p:extLst>
          </p:nvPr>
        </p:nvGraphicFramePr>
        <p:xfrm>
          <a:off x="1076990" y="1627961"/>
          <a:ext cx="9887645" cy="2257217"/>
        </p:xfrm>
        <a:graphic>
          <a:graphicData uri="http://schemas.openxmlformats.org/drawingml/2006/table">
            <a:tbl>
              <a:tblPr/>
              <a:tblGrid>
                <a:gridCol w="1669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29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522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249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SP-231434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new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New WID on NEF Charging enhancement to support AI/ML in 5GS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1349548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SP-231435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new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New WID on charging aspects of Satellite Backhaul in 5GS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0231155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SP-231442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Revised WID on Charging Aspects for SMF and MB-SMF to Support 5G Multicast-broadcast Services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19791"/>
                  </a:ext>
                </a:extLst>
              </a:tr>
              <a:tr h="471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SP-231448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Revised WID on Charging Aspects of Network Slicing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6262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1CE8A-2CE7-46BE-94B3-386F7674B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General Aspect – 2022/2023 </a:t>
            </a:r>
            <a:r>
              <a:rPr lang="en-US" altLang="zh-CN" sz="4000" dirty="0" err="1"/>
              <a:t>tdoc</a:t>
            </a:r>
            <a:r>
              <a:rPr lang="zh-CN" altLang="en-US" sz="4000" dirty="0"/>
              <a:t> </a:t>
            </a:r>
            <a:r>
              <a:rPr lang="en-US" altLang="zh-CN" sz="4000" dirty="0"/>
              <a:t>statistics</a:t>
            </a:r>
            <a:endParaRPr lang="zh-CN" altLang="en-US" sz="40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68576CF-DC74-42F0-B603-F644A9D540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19335"/>
              </p:ext>
            </p:extLst>
          </p:nvPr>
        </p:nvGraphicFramePr>
        <p:xfrm>
          <a:off x="6283779" y="1659124"/>
          <a:ext cx="5480957" cy="3752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4BA92B8-22A4-4877-90F8-5CEDBE542F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225745"/>
              </p:ext>
            </p:extLst>
          </p:nvPr>
        </p:nvGraphicFramePr>
        <p:xfrm>
          <a:off x="427265" y="1659124"/>
          <a:ext cx="5480958" cy="3752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6296016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US" altLang="en-US" sz="3200" b="1" dirty="0"/>
              <a:t>Rel-18 Charging Aspects of Network Slicing Phase 2 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285268"/>
              </p:ext>
            </p:extLst>
          </p:nvPr>
        </p:nvGraphicFramePr>
        <p:xfrm>
          <a:off x="476811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7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8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980025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Network Slicing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NETSLICE_CH_Ph2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-&gt;03/03/2024</a:t>
                      </a:r>
                      <a:endParaRPr lang="en-US" altLang="zh-CN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SP-230176</a:t>
                      </a:r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42053086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122147"/>
            <a:ext cx="10925672" cy="436732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CRs for TS 32.255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CHF-CHF architecture to support Network Slice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5G Data Connectivity Converged Charging per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16 pCRs for TS 28.203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Introduction of Reference Point for NSACF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CHF selection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clarification on IEC and ECUR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Clarification on Quota management description and on the reporting in charging data message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definition of charging information and trigger description table, introduction of ECUR trigger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CDR description, complete partial CDRs description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Detailed message format and Binding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28.203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the stage 3 parameter definitions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14985368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02167" y="357332"/>
            <a:ext cx="9590561" cy="1143000"/>
          </a:xfrm>
        </p:spPr>
        <p:txBody>
          <a:bodyPr/>
          <a:lstStyle/>
          <a:p>
            <a:r>
              <a:rPr lang="en-US" altLang="en-US" sz="3200" b="1" dirty="0"/>
              <a:t>Rel-18 Charging aspects for Charging Aspects for NSSAA </a:t>
            </a:r>
            <a:br>
              <a:rPr lang="en-US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775305"/>
              </p:ext>
            </p:extLst>
          </p:nvPr>
        </p:nvGraphicFramePr>
        <p:xfrm>
          <a:off x="533961" y="1391214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for NSSAA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NSSAA_CH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SP-230182</a:t>
                      </a:r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for Info and approval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C98D3C7-BC2C-4F2E-BE48-7AAED808DBB4}"/>
              </a:ext>
            </a:extLst>
          </p:cNvPr>
          <p:cNvSpPr txBox="1">
            <a:spLocks/>
          </p:cNvSpPr>
          <p:nvPr/>
        </p:nvSpPr>
        <p:spPr>
          <a:xfrm>
            <a:off x="533961" y="2284694"/>
            <a:ext cx="10925672" cy="3947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14 pCRs for TS 28.204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Reference Point for NSSAAF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CHF selection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new applicable triggers,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AAA-S Re-authentication and Re-authorization flows and AAA-S triggered Network Slice-Specific Authorization Revocation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CDR generation and description, Ga record and CDR file transfer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definition of charging information and NSSAA specific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Detailed message format and Binding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latin typeface="Calibri" pitchFamily="34" charset="0"/>
                <a:ea typeface="宋体" pitchFamily="2" charset="-122"/>
                <a:cs typeface="Arial" charset="0"/>
              </a:rPr>
              <a:t>Draft TS 28.204 for Information and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the stage 3 parameter definitions</a:t>
            </a:r>
          </a:p>
        </p:txBody>
      </p:sp>
    </p:spTree>
    <p:extLst>
      <p:ext uri="{BB962C8B-B14F-4D97-AF65-F5344CB8AC3E}">
        <p14:creationId xmlns:p14="http://schemas.microsoft.com/office/powerpoint/2010/main" val="929767170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</a:t>
            </a:r>
            <a:r>
              <a:rPr lang="en-US" altLang="en-US" sz="3200" b="1" dirty="0"/>
              <a:t>Charging Aspects for Enhanced support of Non-Public Networks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04171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990028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</a:t>
                      </a:r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for Enhanced Support of Non-Public Networks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eNPN_CH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SP-230177</a:t>
                      </a:r>
                      <a:endParaRPr lang="en-US" sz="11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end user charging for PNI-NPN network usage of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end user charging for SNPN network usage of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the charging principle for SNPN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Addition of the 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rchitecture considerations for NPN charging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IMS Data Channel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41184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1000008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IMS Data Channel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IDC_CH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SP-230621</a:t>
                      </a:r>
                      <a:endParaRPr lang="en-US" sz="12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CRs were approved covering</a:t>
            </a:r>
            <a:endParaRPr lang="en-DE" dirty="0">
              <a:effectLst/>
            </a:endParaRP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IMS data channel duration-based charging termination process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media information for IMS data channel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Support of caller and callee information in stage 3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CHF CDRs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201678905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for SMF and MB-SMF to Support 5G Multicast-broadcast Services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092208"/>
              </p:ext>
            </p:extLst>
          </p:nvPr>
        </p:nvGraphicFramePr>
        <p:xfrm>
          <a:off x="363748" y="1286715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1000010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for SMF and MB-SMF to Support 5G Multicast-broadcast Services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5MBS_CH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SP-230623</a:t>
                      </a:r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  <a:endParaRPr lang="en-US" sz="12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for Information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D6E0346-A80F-4A8F-9B6C-0F16C73321DF}"/>
              </a:ext>
            </a:extLst>
          </p:cNvPr>
          <p:cNvSpPr txBox="1">
            <a:spLocks/>
          </p:cNvSpPr>
          <p:nvPr/>
        </p:nvSpPr>
        <p:spPr>
          <a:xfrm>
            <a:off x="363748" y="2002149"/>
            <a:ext cx="10409592" cy="42462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Decide to have a new TS 32.27x for 5G Multicast-broadcast Services charging.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17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references, scope and definitions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CHF selection mechanism for MB-SMF and 5MBS CDR generation requirements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5MBS charging principles, 5MBS session charging information, message flows for 5MBS charging and Ga as well as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Bmbs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interface reference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Add PDU session charging procedures for multicast communication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in TS 32.255</a:t>
            </a:r>
            <a:endParaRPr lang="en-DE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Add 5MBS PDU session charging information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and Remove MBS session charging information in TS 32.255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Support of MBS charging in 5G data connectivity domain charging in TS 32.291</a:t>
            </a:r>
          </a:p>
          <a:p>
            <a:pPr lvl="1"/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Revised WID for approving to cover the new TS creation</a:t>
            </a:r>
          </a:p>
          <a:p>
            <a:pPr lvl="1"/>
            <a:r>
              <a:rPr lang="en-US" altLang="zh-CN" sz="1400" b="1" dirty="0">
                <a:latin typeface="Calibri" pitchFamily="34" charset="0"/>
                <a:ea typeface="宋体" pitchFamily="2" charset="-122"/>
                <a:cs typeface="Arial" charset="0"/>
              </a:rPr>
              <a:t>Draft TS 32.27x for Information</a:t>
            </a:r>
            <a:r>
              <a:rPr lang="en-US" altLang="zh-CN" sz="1400" kern="0" dirty="0"/>
              <a:t> </a:t>
            </a:r>
            <a:endParaRPr lang="en-DE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Complement on stage 2 and stage 3 definitions.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433287657"/>
      </p:ext>
    </p:extLst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TSN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821991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1010014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TSN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TSN_CH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SP-231151</a:t>
                      </a:r>
                      <a:endParaRPr lang="en-US" sz="12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for Info and approval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712F029E-9077-471D-9ED2-4CFC08AE12DF}"/>
              </a:ext>
            </a:extLst>
          </p:cNvPr>
          <p:cNvSpPr txBox="1">
            <a:spLocks/>
          </p:cNvSpPr>
          <p:nvPr/>
        </p:nvSpPr>
        <p:spPr>
          <a:xfrm>
            <a:off x="363747" y="2186162"/>
            <a:ext cx="10409592" cy="408951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3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support for TSN service in TS 32.240 and in TS 32.254 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architecture and principles for TSC traffic charging in TS 32.255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18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scope, references and definitions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architecture considerations and charging principles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message flows for TSN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Define Charging Data Request and Response messages for TSN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Define the TSN charging CHF CDR data, message format and binding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Define the structure of TSN charging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latin typeface="Calibri" pitchFamily="34" charset="0"/>
                <a:ea typeface="宋体" pitchFamily="2" charset="-122"/>
                <a:cs typeface="Arial" charset="0"/>
              </a:rPr>
              <a:t>Draft TS 32.282 for Information and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Introduce more solutions and define stage 3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954793319"/>
      </p:ext>
    </p:extLst>
  </p:cSld>
  <p:clrMapOvr>
    <a:masterClrMapping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B2B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24720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1010015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B2B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B2B_CH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SP-231155</a:t>
                      </a:r>
                      <a:endParaRPr lang="en-US" sz="12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Annex for B2B charging in TS 32.240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B2B charging principles and B2B charging with B-CHF via C-CHF in TS 32.240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identification for business subscriber in TS 32.290 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38198340"/>
      </p:ext>
    </p:extLst>
  </p:cSld>
  <p:clrMapOvr>
    <a:masterClrMapping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 5WWC phase 2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906494"/>
              </p:ext>
            </p:extLst>
          </p:nvPr>
        </p:nvGraphicFramePr>
        <p:xfrm>
          <a:off x="363747" y="1470728"/>
          <a:ext cx="1080499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6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65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1408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6003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522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1010016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of 5WWC phase 2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5WWC_Ph2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SP-231154</a:t>
                      </a:r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614935"/>
            <a:ext cx="9886676" cy="349899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CR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clarification text for use of UE behind the RGs in TS 32.255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More adjustments on stage 2 and parameter definition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120069969"/>
      </p:ext>
    </p:extLst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for roaming and additional actor using CHF to CHF interface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503859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1010017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for roaming and additional actor using CHF to CHF interface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CHRACHF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SP-231153</a:t>
                      </a:r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35%</a:t>
                      </a:r>
                      <a:endParaRPr lang="en-US" sz="12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186162"/>
            <a:ext cx="10409592" cy="414133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16 CRs </a:t>
            </a: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were agreed impacting TS 32.240, TS 32.255, TS 32.256, TS 32.290, and TS 32.291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 as consumer in LBO architecture in umbrella TS 32.240, in 5G data connectivity TS 32.255 and in 5G mobility and connection TS 32.256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Clarify the selection of two LBO roaming architectures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CHF to CHF interaction principle for LBO roaming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 to CHF roaming charging profile and  interaction failure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 selection by H-CHF, CHF to CHF flow and CHF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Quota management for CHF to CHF communication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 as a consumer in generic SBI TS 32.290 and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TS 32.291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Addition of more stage 2 information and stage 3 parameter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627832165"/>
      </p:ext>
    </p:extLst>
  </p:cSld>
  <p:clrMapOvr>
    <a:masterClrMapping/>
  </p:clrMapOvr>
  <p:transition spd="slow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Satellite Access in 5GS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060923"/>
              </p:ext>
            </p:extLst>
          </p:nvPr>
        </p:nvGraphicFramePr>
        <p:xfrm>
          <a:off x="363747" y="1470728"/>
          <a:ext cx="10409592" cy="7399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79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0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1010018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Charging aspects of 5GSAT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5GSAT_Ph2_CH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SP-231152</a:t>
                      </a:r>
                      <a:endParaRPr lang="en-US" sz="14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CRs for TS 32.255, TS 32.256 and TS 32.291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requirements for satellite access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satellite feature for satellite access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description for 5G data connectivity via satellite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support for 5G connection via satellite access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Continue to update the stage 3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7472821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7A4F-24BC-422F-BCC2-ED4ABFC5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zh-CN" sz="4000" dirty="0"/>
              <a:t>SA5 overall progress since SA#101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091C4AC-E042-4198-9E57-CAAFC03EE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3" y="1266372"/>
            <a:ext cx="10676164" cy="4830763"/>
          </a:xfrm>
        </p:spPr>
        <p:txBody>
          <a:bodyPr/>
          <a:lstStyle/>
          <a:p>
            <a:r>
              <a:rPr lang="en-US" altLang="en-US" sz="2000" b="1" dirty="0"/>
              <a:t>Two meetings in 4Q2023</a:t>
            </a:r>
            <a:endParaRPr lang="en-US" altLang="en-US" sz="1800" b="1" dirty="0"/>
          </a:p>
          <a:p>
            <a:pPr lvl="1"/>
            <a:r>
              <a:rPr lang="en-US" altLang="en-US" sz="1800" dirty="0"/>
              <a:t>Statistics SA5#151, 9 – 13 October, 2023</a:t>
            </a:r>
          </a:p>
          <a:p>
            <a:pPr lvl="2"/>
            <a:r>
              <a:rPr lang="en-US" altLang="en-US" sz="1600" dirty="0">
                <a:solidFill>
                  <a:srgbClr val="FF0000"/>
                </a:solidFill>
              </a:rPr>
              <a:t>142</a:t>
            </a:r>
            <a:r>
              <a:rPr lang="en-US" altLang="en-US" sz="1600" dirty="0"/>
              <a:t> delegates ‘attended’ (checked-in) for SA WG5 #151</a:t>
            </a:r>
            <a:br>
              <a:rPr lang="en-US" altLang="en-US" sz="1600" dirty="0"/>
            </a:br>
            <a:r>
              <a:rPr lang="en-US" altLang="en-US" sz="1600" dirty="0">
                <a:solidFill>
                  <a:srgbClr val="FF0000"/>
                </a:solidFill>
              </a:rPr>
              <a:t>37</a:t>
            </a:r>
            <a:r>
              <a:rPr lang="en-US" altLang="en-US" sz="1600" dirty="0"/>
              <a:t> registered for ‘On-Line’ participation</a:t>
            </a:r>
          </a:p>
          <a:p>
            <a:pPr lvl="2"/>
            <a:r>
              <a:rPr lang="en-US" altLang="en-US" sz="1600" dirty="0">
                <a:solidFill>
                  <a:srgbClr val="FF0000"/>
                </a:solidFill>
              </a:rPr>
              <a:t>989</a:t>
            </a:r>
            <a:r>
              <a:rPr lang="en-US" altLang="en-US" sz="1600" dirty="0"/>
              <a:t> documents (including revisions) including:</a:t>
            </a:r>
          </a:p>
          <a:p>
            <a:pPr lvl="3"/>
            <a:r>
              <a:rPr lang="en-US" altLang="en-US" sz="1600" dirty="0">
                <a:solidFill>
                  <a:srgbClr val="FF0000"/>
                </a:solidFill>
              </a:rPr>
              <a:t>489</a:t>
            </a:r>
            <a:r>
              <a:rPr lang="en-US" altLang="en-US" sz="1600" dirty="0"/>
              <a:t> CRs (including revisions)</a:t>
            </a:r>
          </a:p>
          <a:p>
            <a:pPr lvl="3"/>
            <a:r>
              <a:rPr lang="en-US" altLang="en-US" sz="1600" dirty="0">
                <a:solidFill>
                  <a:srgbClr val="FF0000"/>
                </a:solidFill>
              </a:rPr>
              <a:t>19</a:t>
            </a:r>
            <a:r>
              <a:rPr lang="en-US" altLang="en-US" sz="1600" dirty="0"/>
              <a:t> Incoming LSs, 9 postponed</a:t>
            </a:r>
          </a:p>
          <a:p>
            <a:pPr lvl="3"/>
            <a:r>
              <a:rPr lang="en-US" altLang="en-US" sz="1600" dirty="0">
                <a:solidFill>
                  <a:srgbClr val="FF0000"/>
                </a:solidFill>
              </a:rPr>
              <a:t>6</a:t>
            </a:r>
            <a:r>
              <a:rPr lang="en-US" altLang="en-US" sz="1600" dirty="0"/>
              <a:t> Outgoing LSs Approved</a:t>
            </a:r>
          </a:p>
          <a:p>
            <a:pPr lvl="1"/>
            <a:r>
              <a:rPr lang="en-US" altLang="en-US" sz="1800" dirty="0"/>
              <a:t>SA5#152, 13 – 17 November, 2023</a:t>
            </a:r>
          </a:p>
          <a:p>
            <a:pPr lvl="2"/>
            <a:r>
              <a:rPr lang="en-US" altLang="en-US" sz="1600" dirty="0">
                <a:solidFill>
                  <a:srgbClr val="FF0000"/>
                </a:solidFill>
              </a:rPr>
              <a:t>150</a:t>
            </a:r>
            <a:r>
              <a:rPr lang="en-US" altLang="en-US" sz="1600" dirty="0"/>
              <a:t> delegates ‘attended’ (checked-in) for SA WG5 #152</a:t>
            </a:r>
            <a:br>
              <a:rPr lang="en-US" altLang="en-US" sz="1600" dirty="0"/>
            </a:br>
            <a:r>
              <a:rPr lang="en-US" altLang="en-US" sz="1600" dirty="0">
                <a:solidFill>
                  <a:srgbClr val="FF0000"/>
                </a:solidFill>
              </a:rPr>
              <a:t>44</a:t>
            </a:r>
            <a:r>
              <a:rPr lang="en-US" altLang="en-US" sz="1600" dirty="0"/>
              <a:t> registered for ‘On-Line’ participation</a:t>
            </a:r>
          </a:p>
          <a:p>
            <a:pPr lvl="2"/>
            <a:r>
              <a:rPr lang="en-US" altLang="en-US" sz="1600" dirty="0">
                <a:solidFill>
                  <a:srgbClr val="FF0000"/>
                </a:solidFill>
              </a:rPr>
              <a:t>1021</a:t>
            </a:r>
            <a:r>
              <a:rPr lang="en-US" altLang="en-US" sz="1600" dirty="0"/>
              <a:t> documents (including revisions) including:</a:t>
            </a:r>
          </a:p>
          <a:p>
            <a:pPr lvl="3"/>
            <a:r>
              <a:rPr lang="en-US" altLang="en-US" sz="1600" dirty="0">
                <a:solidFill>
                  <a:srgbClr val="FF0000"/>
                </a:solidFill>
              </a:rPr>
              <a:t>534</a:t>
            </a:r>
            <a:r>
              <a:rPr lang="en-US" altLang="en-US" sz="1600" dirty="0"/>
              <a:t> CRs (including revisions)</a:t>
            </a:r>
          </a:p>
          <a:p>
            <a:pPr lvl="3"/>
            <a:r>
              <a:rPr lang="en-US" altLang="en-US" sz="1600" dirty="0">
                <a:solidFill>
                  <a:srgbClr val="FF0000"/>
                </a:solidFill>
              </a:rPr>
              <a:t>29</a:t>
            </a:r>
            <a:r>
              <a:rPr lang="en-US" altLang="en-US" sz="1600" dirty="0"/>
              <a:t> Incoming LSs, 8 postponed</a:t>
            </a:r>
          </a:p>
          <a:p>
            <a:pPr lvl="3"/>
            <a:r>
              <a:rPr lang="en-US" altLang="en-US" sz="1600" dirty="0">
                <a:solidFill>
                  <a:srgbClr val="FF0000"/>
                </a:solidFill>
              </a:rPr>
              <a:t>13</a:t>
            </a:r>
            <a:r>
              <a:rPr lang="en-US" altLang="en-US" sz="1600" dirty="0"/>
              <a:t> Outgoing LSs Approved</a:t>
            </a:r>
          </a:p>
          <a:p>
            <a:pPr lvl="1"/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Total CRs agreed: 203+268=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471</a:t>
            </a:r>
            <a:endParaRPr lang="en-US" altLang="en-US" sz="1800" dirty="0"/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9268859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Rel-18</a:t>
            </a:r>
            <a:r>
              <a:rPr lang="en-GB" altLang="en-US" b="1" dirty="0">
                <a:solidFill>
                  <a:srgbClr val="00B050"/>
                </a:solidFill>
              </a:rPr>
              <a:t> </a:t>
            </a:r>
            <a:r>
              <a:rPr lang="en-GB" altLang="en-US" sz="3200" b="1" dirty="0">
                <a:solidFill>
                  <a:srgbClr val="00B050"/>
                </a:solidFill>
              </a:rPr>
              <a:t>Study (FS_NCHF_Ph2)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971655"/>
              </p:ext>
            </p:extLst>
          </p:nvPr>
        </p:nvGraphicFramePr>
        <p:xfrm>
          <a:off x="440266" y="1364193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768">
                  <a:extLst>
                    <a:ext uri="{9D8B030D-6E8A-4147-A177-3AD203B41FA5}">
                      <a16:colId xmlns:a16="http://schemas.microsoft.com/office/drawing/2014/main" val="3549349587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1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920020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</a:t>
                      </a:r>
                      <a:r>
                        <a:rPr lang="en-US" sz="12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Nchf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charging services phase 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FS_NCHF_Ph2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96%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SP-210390</a:t>
                      </a:r>
                      <a:endParaRPr lang="en-US" sz="12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2419AE9-88A9-4D5B-8B8B-99208C10505F}"/>
              </a:ext>
            </a:extLst>
          </p:cNvPr>
          <p:cNvSpPr txBox="1">
            <a:spLocks/>
          </p:cNvSpPr>
          <p:nvPr/>
        </p:nvSpPr>
        <p:spPr>
          <a:xfrm>
            <a:off x="440266" y="2205151"/>
            <a:ext cx="10409592" cy="397615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 pCRs for TR 28.826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Payload Data reference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Updated evaluations and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Clarifications and corrections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Removal of editor's note solution 1.21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Introduce one Solution for common IEs with clause 6 evaluation and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Study conclusion and recommendations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/>
              <a:t>TR 28.826 </a:t>
            </a:r>
            <a:r>
              <a:rPr lang="en-US" altLang="zh-CN" sz="1400" b="1" dirty="0">
                <a:latin typeface="Calibri" pitchFamily="34" charset="0"/>
                <a:ea typeface="宋体" pitchFamily="2" charset="-122"/>
                <a:cs typeface="Arial" charset="0"/>
              </a:rPr>
              <a:t>for Approval 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>
                <a:highlight>
                  <a:srgbClr val="00FF00"/>
                </a:highlight>
              </a:rPr>
              <a:t>Study is completed.</a:t>
            </a:r>
            <a:endParaRPr lang="en-US" sz="1400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3414090"/>
      </p:ext>
    </p:extLst>
  </p:cSld>
  <p:clrMapOvr>
    <a:masterClrMapping/>
  </p:clrMapOvr>
  <p:transition spd="slow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67512" y="60696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Rel-18 Study (</a:t>
            </a:r>
            <a:r>
              <a:rPr lang="en-GB" altLang="en-US" sz="3200" b="1" dirty="0" err="1"/>
              <a:t>FS_CHFSeg</a:t>
            </a:r>
            <a:r>
              <a:rPr lang="en-GB" altLang="en-US" sz="3200" b="1" dirty="0"/>
              <a:t>)</a:t>
            </a:r>
            <a:br>
              <a:rPr lang="en-GB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942984"/>
              </p:ext>
            </p:extLst>
          </p:nvPr>
        </p:nvGraphicFramePr>
        <p:xfrm>
          <a:off x="363747" y="1470728"/>
          <a:ext cx="10409592" cy="8171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26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5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465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4998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980026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CHF Segmentation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FS_CHFSeg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09/09/2023</a:t>
                      </a:r>
                    </a:p>
                    <a:p>
                      <a:pPr algn="l" fontAlgn="t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-&gt;03/03/2024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18%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SP-221160</a:t>
                      </a:r>
                      <a:endParaRPr lang="en-US" sz="14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Normative work in Rel-19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294920" y="2447544"/>
            <a:ext cx="11311467" cy="345795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20 pCRs for TR 28.840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11 CHF Selection Scenarios (CHF Selection: NF Consumers Information, SUPI or Group ID, NF Type and inter CHF, NF Type and SCP and NF Type to HTTP redirect, Charging  Domain)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New key issue (CHF Selection per Tenant)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Solutions Evaluations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28.840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CHF Selection Solutions and Evaluation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9496" y="448056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Rel-18 Study (</a:t>
            </a:r>
            <a:r>
              <a:rPr lang="en-GB" sz="3200" b="1" dirty="0">
                <a:solidFill>
                  <a:srgbClr val="00B050"/>
                </a:solidFill>
              </a:rPr>
              <a:t>FS_5GSAT_CH</a:t>
            </a:r>
            <a:r>
              <a:rPr lang="en-GB" altLang="en-US" sz="3200" b="1" dirty="0">
                <a:solidFill>
                  <a:srgbClr val="00B050"/>
                </a:solidFill>
              </a:rPr>
              <a:t>)</a:t>
            </a:r>
            <a:br>
              <a:rPr lang="en-GB" altLang="en-US" sz="3200" b="1" dirty="0">
                <a:solidFill>
                  <a:srgbClr val="00B050"/>
                </a:solidFill>
              </a:rPr>
            </a:b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516049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0659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038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980028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charging aspects of Satellite in 5GS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FS_5GSAT_CH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12/09/2019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SP-221162</a:t>
                      </a:r>
                      <a:endParaRPr lang="en-US" sz="12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Updated for Approval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049594E-E34B-4231-B9AC-FE512037BF88}"/>
              </a:ext>
            </a:extLst>
          </p:cNvPr>
          <p:cNvSpPr txBox="1">
            <a:spLocks/>
          </p:cNvSpPr>
          <p:nvPr/>
        </p:nvSpPr>
        <p:spPr>
          <a:xfrm>
            <a:off x="363747" y="2433829"/>
            <a:ext cx="11311467" cy="397611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pCRs for TR 28.844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Converged Charging for edge computing with satellite backhaul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Converged Charging for SSC-to-SSC communications via satellite backhaul Solution Update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Evaluation for edge computing charging with satellite backhaul and SSC-to-SSC communications charging via satellite backhaul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Conclusion for edge computing charging with satellite backhaul and SSC-to-SSC communications charging via satellite backhaul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Conclusion and Recommendations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latin typeface="Calibri" pitchFamily="34" charset="0"/>
                <a:ea typeface="宋体" pitchFamily="2" charset="-122"/>
                <a:cs typeface="Arial" charset="0"/>
              </a:rPr>
              <a:t>TR 28.844 for Approval 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kern="0" dirty="0">
                <a:highlight>
                  <a:srgbClr val="00FF00"/>
                </a:highlight>
              </a:rPr>
              <a:t>Study is completed.</a:t>
            </a:r>
            <a:endParaRPr lang="en-US" altLang="zh-CN" sz="1400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81388249"/>
      </p:ext>
    </p:extLst>
  </p:cSld>
  <p:clrMapOvr>
    <a:masterClrMapping/>
  </p:clrMapOvr>
  <p:transition spd="slow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10057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b="1" dirty="0" err="1"/>
              <a:t>FS_Ranging_SL_CH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79403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6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9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7021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27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1000009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of Ranging and </a:t>
                      </a:r>
                      <a:r>
                        <a:rPr lang="en-US" sz="12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Sidelink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Positioning 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FS_Ranging_SL_CH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-&gt;03/03/2024</a:t>
                      </a:r>
                      <a:endParaRPr lang="en-US" altLang="zh-CN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15%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SP-230622</a:t>
                      </a:r>
                      <a:endParaRPr lang="en-US" sz="12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Normative work in Rel-19</a:t>
                      </a: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08A6F2C-E66D-49CB-86F0-6FBFC2F52713}"/>
              </a:ext>
            </a:extLst>
          </p:cNvPr>
          <p:cNvSpPr txBox="1">
            <a:spLocks/>
          </p:cNvSpPr>
          <p:nvPr/>
        </p:nvSpPr>
        <p:spPr>
          <a:xfrm>
            <a:off x="363747" y="2382976"/>
            <a:ext cx="10686056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18 pCRs for TR 28.845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Resolve Editor's Note in Business Roles and Charging Scenario for Ranging_SL UE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8 Potential Solutions were proposed for 4 Charging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Solution for 5GS charging of 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UE Discovery, UE positioning assisted by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and involving 5GC, UE only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for Target UE using Located UE and Ranging SL Positioning service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Evaluation and Conclusion for 5GS charging of 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UE Discovery, UE positioning assisted by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and involving 5GC, and UE only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for Target UE using Located UE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/>
              <a:t>TR 28.845 </a:t>
            </a:r>
            <a:r>
              <a:rPr lang="en-US" altLang="zh-CN" sz="1400" b="1" dirty="0">
                <a:latin typeface="Calibri" pitchFamily="34" charset="0"/>
                <a:ea typeface="宋体" pitchFamily="2" charset="-122"/>
                <a:cs typeface="Arial" charset="0"/>
              </a:rPr>
              <a:t>for Information 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Impacts and dependencies on other WGs:</a:t>
            </a:r>
            <a:endParaRPr lang="de-DE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Intra SA: SA2 on stage 2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Inter TSG: 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Solutions Update, Evaluation and Conclusion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68262093"/>
      </p:ext>
    </p:extLst>
  </p:cSld>
  <p:clrMapOvr>
    <a:masterClrMapping/>
  </p:clrMapOvr>
  <p:transition spd="slow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SA#102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5012368"/>
              </p:ext>
            </p:extLst>
          </p:nvPr>
        </p:nvGraphicFramePr>
        <p:xfrm>
          <a:off x="661595" y="2131921"/>
          <a:ext cx="10651674" cy="3549856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SP-231519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28.844 "Study on charging aspects of satellite in the 5G System (5GS)"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SP-231520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TS 28.204 "Network slice-specific authentication and authorization charging in the 5G System (5GS)"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and 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9391194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SP-231521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TS 32.282 "Charging management; Time-Sensitive Networking (TSN) charging"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and 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  <a:tr h="571093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SP-231522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28.826 "Study on Nchf charging services phase 2 improvements and optimizations"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241134"/>
                  </a:ext>
                </a:extLst>
              </a:tr>
              <a:tr h="571093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SP-231523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28.845 "Study on charging aspects of ranging based services and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positioning"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632187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SP-231529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32.27x "5G Multicast-broadcast Services charging"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077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709" y="52280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530A17-A483-4AD1-8881-76EA2F09D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15" y="432707"/>
            <a:ext cx="5554434" cy="41658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76A494-C71B-49D8-8800-FC1E221E2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752" y="1624692"/>
            <a:ext cx="5495139" cy="412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0573026"/>
              </p:ext>
            </p:extLst>
          </p:nvPr>
        </p:nvGraphicFramePr>
        <p:xfrm>
          <a:off x="826569" y="1421601"/>
          <a:ext cx="10570775" cy="4291756"/>
        </p:xfrm>
        <a:graphic>
          <a:graphicData uri="http://schemas.openxmlformats.org/drawingml/2006/table">
            <a:tbl>
              <a:tblPr/>
              <a:tblGrid>
                <a:gridCol w="1802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7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5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8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8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05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Host/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Region  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1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SA5#153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29 Jan – 2 Feb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Sevilla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Spain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ETSI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SA5#154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15 - 19 Apr</a:t>
                      </a:r>
                      <a:endParaRPr kumimoji="0" lang="en-GB" altLang="zh-CN" sz="1800" b="0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CCSA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itchFamily="18" charset="0"/>
                          <a:cs typeface="Arial" panose="020B0604020202020204" pitchFamily="34" charset="0"/>
                        </a:rPr>
                        <a:t>SA/CT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2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SA5#155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27 - 31 May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Jeju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Korea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TTA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itchFamily="18" charset="0"/>
                          <a:cs typeface="Arial" panose="020B0604020202020204" pitchFamily="34" charset="0"/>
                        </a:rPr>
                        <a:t>SA/CT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645974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SA5#156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19 - 23 Aug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Maastricht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Netherlands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ETSI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itchFamily="18" charset="0"/>
                          <a:cs typeface="Arial" panose="020B0604020202020204" pitchFamily="34" charset="0"/>
                        </a:rPr>
                        <a:t>SA/CT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SA5#157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14 - 18 Oct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India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TSDSI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itchFamily="18" charset="0"/>
                          <a:cs typeface="Arial" panose="020B0604020202020204" pitchFamily="34" charset="0"/>
                        </a:rPr>
                        <a:t>SA/CT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SA5#158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18 - 22 Nov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Orlando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ATIS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itchFamily="18" charset="0"/>
                          <a:cs typeface="Arial" panose="020B0604020202020204" pitchFamily="34" charset="0"/>
                        </a:rPr>
                        <a:t>SA/CT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1430683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20379" y="421303"/>
            <a:ext cx="6834188" cy="628650"/>
          </a:xfrm>
        </p:spPr>
        <p:txBody>
          <a:bodyPr/>
          <a:lstStyle/>
          <a:p>
            <a:r>
              <a:rPr lang="en-GB" dirty="0"/>
              <a:t>2024 meeting calendar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693861196"/>
      </p:ext>
    </p:extLst>
  </p:cSld>
  <p:clrMapOvr>
    <a:masterClrMapping/>
  </p:clrMapOvr>
  <p:transition spd="slow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C381F-9197-410C-88E3-281EE8ED5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List of SA5 CR pack to SA#102</a:t>
            </a:r>
            <a:endParaRPr lang="zh-CN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E00D01-FE54-464D-89F6-B9362522950D}"/>
              </a:ext>
            </a:extLst>
          </p:cNvPr>
          <p:cNvSpPr/>
          <p:nvPr/>
        </p:nvSpPr>
        <p:spPr>
          <a:xfrm>
            <a:off x="259976" y="3706843"/>
            <a:ext cx="5109883" cy="25853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1" dirty="0"/>
              <a:t>List of CH CRs:</a:t>
            </a:r>
          </a:p>
          <a:p>
            <a:endParaRPr lang="en-US" altLang="zh-CN" sz="1000" dirty="0"/>
          </a:p>
          <a:p>
            <a:r>
              <a:rPr lang="en-US" altLang="zh-CN" sz="1000" dirty="0"/>
              <a:t>SP-231454	Rel-18 CRs on Charging Aspects of 5GSAT</a:t>
            </a:r>
            <a:br>
              <a:rPr lang="en-US" altLang="zh-CN" sz="1000" dirty="0"/>
            </a:br>
            <a:r>
              <a:rPr lang="en-US" altLang="zh-CN" sz="1000" dirty="0"/>
              <a:t>SP-231455	Rel-18 CRs on Charging Aspects for SMF and MB-SMF to Support 5G</a:t>
            </a:r>
            <a:br>
              <a:rPr lang="en-US" altLang="zh-CN" sz="1000" dirty="0"/>
            </a:br>
            <a:r>
              <a:rPr lang="en-US" altLang="zh-CN" sz="1000" dirty="0"/>
              <a:t>	  Multicast-broadcast Services</a:t>
            </a:r>
            <a:br>
              <a:rPr lang="en-US" altLang="zh-CN" sz="1000" dirty="0"/>
            </a:br>
            <a:r>
              <a:rPr lang="en-US" altLang="zh-CN" sz="1000" dirty="0"/>
              <a:t>SP-231456	Rel-18 CRs on Charging Aspects of 5WWC phase 2</a:t>
            </a:r>
            <a:br>
              <a:rPr lang="en-US" altLang="zh-CN" sz="1000" dirty="0"/>
            </a:br>
            <a:r>
              <a:rPr lang="en-US" altLang="zh-CN" sz="1000" dirty="0"/>
              <a:t>SP-231460	Rel-18 CRs on Charging Aspects of B2B</a:t>
            </a:r>
            <a:br>
              <a:rPr lang="en-US" altLang="zh-CN" sz="1000" dirty="0"/>
            </a:br>
            <a:r>
              <a:rPr lang="en-US" altLang="zh-CN" sz="1000" dirty="0"/>
              <a:t>SP-231461	Rel-18 CRs on Charging for roaming and additional actor using </a:t>
            </a:r>
            <a:br>
              <a:rPr lang="en-US" altLang="zh-CN" sz="1000" dirty="0"/>
            </a:br>
            <a:r>
              <a:rPr lang="en-US" altLang="zh-CN" sz="1000" dirty="0"/>
              <a:t>	  CHF to CHF interface</a:t>
            </a:r>
            <a:br>
              <a:rPr lang="en-US" altLang="zh-CN" sz="1000" dirty="0"/>
            </a:br>
            <a:r>
              <a:rPr lang="en-US" altLang="zh-CN" sz="1000" dirty="0"/>
              <a:t>SP-231462	Rel-18 CRs on NEF Charging enhancement to support AI/ML in 5GS</a:t>
            </a:r>
            <a:br>
              <a:rPr lang="en-US" altLang="zh-CN" sz="1000" dirty="0"/>
            </a:br>
            <a:r>
              <a:rPr lang="en-US" altLang="zh-CN" sz="1000" dirty="0"/>
              <a:t>SP-231463	Rel-18 CRs on Charging Aspects of Satellite Backhaul in 5GS</a:t>
            </a:r>
            <a:br>
              <a:rPr lang="en-US" altLang="zh-CN" sz="1000" dirty="0"/>
            </a:br>
            <a:r>
              <a:rPr lang="en-US" altLang="zh-CN" sz="1000" dirty="0"/>
              <a:t>SP-231470	Rel-18 CRs on Charging Aspects for Enhanced Support of Non-Public</a:t>
            </a:r>
            <a:br>
              <a:rPr lang="en-US" altLang="zh-CN" sz="1000" dirty="0"/>
            </a:br>
            <a:r>
              <a:rPr lang="en-US" altLang="zh-CN" sz="1000" dirty="0"/>
              <a:t>	  Networks</a:t>
            </a:r>
            <a:br>
              <a:rPr lang="en-US" altLang="zh-CN" sz="1000" dirty="0"/>
            </a:br>
            <a:r>
              <a:rPr lang="en-US" altLang="zh-CN" sz="1000" dirty="0"/>
              <a:t>SP-231473	Rel-18 CRs on Charging Aspects of IMS Data Channel</a:t>
            </a:r>
          </a:p>
          <a:p>
            <a:r>
              <a:rPr lang="en-US" altLang="zh-CN" sz="1000" dirty="0"/>
              <a:t>SP-231480	Rel-18 CRs on Charging Aspects of Network Slicing Phase 2</a:t>
            </a:r>
            <a:br>
              <a:rPr lang="en-US" altLang="zh-CN" sz="1000" dirty="0"/>
            </a:br>
            <a:r>
              <a:rPr lang="en-US" altLang="zh-CN" sz="1000" dirty="0"/>
              <a:t>SP-231497	Rel-18 CRs on Charging Aspects of TSN</a:t>
            </a:r>
            <a:endParaRPr lang="zh-CN" altLang="en-US" sz="1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621B01-DCC0-4E0A-9448-41643B62CA38}"/>
              </a:ext>
            </a:extLst>
          </p:cNvPr>
          <p:cNvSpPr/>
          <p:nvPr/>
        </p:nvSpPr>
        <p:spPr>
          <a:xfrm>
            <a:off x="5423647" y="1348682"/>
            <a:ext cx="6221506" cy="49628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1" dirty="0"/>
              <a:t>List of OAM CRs:</a:t>
            </a:r>
          </a:p>
          <a:p>
            <a:r>
              <a:rPr lang="en-US" altLang="zh-CN" sz="1050" dirty="0"/>
              <a:t>SP-231451	Rel-16 CRs on Enhancement of performance assurance for 5G networks including </a:t>
            </a:r>
            <a:br>
              <a:rPr lang="en-US" altLang="zh-CN" sz="1050" dirty="0"/>
            </a:br>
            <a:r>
              <a:rPr lang="en-US" altLang="zh-CN" sz="1050" dirty="0"/>
              <a:t>	network slicing</a:t>
            </a:r>
            <a:br>
              <a:rPr lang="en-US" altLang="zh-CN" sz="1050" dirty="0"/>
            </a:br>
            <a:r>
              <a:rPr lang="en-US" altLang="zh-CN" sz="1050" dirty="0"/>
              <a:t>SP-231496	Rel-16 CRs on Trace Management in the context of Services Based Management</a:t>
            </a:r>
            <a:br>
              <a:rPr lang="en-US" altLang="zh-CN" sz="1050" dirty="0"/>
            </a:br>
            <a:r>
              <a:rPr lang="en-US" altLang="zh-CN" sz="1050" dirty="0"/>
              <a:t>	 Architecture</a:t>
            </a:r>
            <a:br>
              <a:rPr lang="en-US" altLang="zh-CN" sz="1050" dirty="0"/>
            </a:br>
            <a:r>
              <a:rPr lang="en-US" altLang="zh-CN" sz="1050" dirty="0"/>
              <a:t>SP-231452	Rel-17 CRs on Discovery of management services in 5G</a:t>
            </a:r>
            <a:br>
              <a:rPr lang="en-US" altLang="zh-CN" sz="1050" dirty="0"/>
            </a:br>
            <a:r>
              <a:rPr lang="en-US" altLang="zh-CN" sz="1050" dirty="0"/>
              <a:t>SP-231457	Rel-17 CRs on Additional NRM features</a:t>
            </a:r>
            <a:br>
              <a:rPr lang="en-US" altLang="zh-CN" sz="1050" dirty="0"/>
            </a:br>
            <a:r>
              <a:rPr lang="en-US" altLang="zh-CN" sz="1050" dirty="0"/>
              <a:t>SP-231464	Rel-17 CRs on Edge Computing Management</a:t>
            </a:r>
          </a:p>
          <a:p>
            <a:r>
              <a:rPr lang="en-US" altLang="zh-CN" sz="1050" dirty="0"/>
              <a:t>SP-231467	Rel-17 CRs on Enhancements of Management Data Analytics Service</a:t>
            </a:r>
            <a:br>
              <a:rPr lang="en-US" altLang="zh-CN" sz="1050" dirty="0"/>
            </a:br>
            <a:r>
              <a:rPr lang="en-US" altLang="zh-CN" sz="1050" dirty="0"/>
              <a:t>SP-231468	Rel-17 CRs on Enhancements of Management Data Analytics Service Phase 2</a:t>
            </a:r>
            <a:br>
              <a:rPr lang="en-US" altLang="zh-CN" sz="1050" dirty="0"/>
            </a:br>
            <a:r>
              <a:rPr lang="en-US" altLang="zh-CN" sz="1050" dirty="0"/>
              <a:t>SP-231471	Rel-17 CRs on Enhancements of 5G performance measurements and KPIs</a:t>
            </a:r>
          </a:p>
          <a:p>
            <a:r>
              <a:rPr lang="en-US" altLang="zh-CN" sz="1050" dirty="0"/>
              <a:t>SP-231474	Rel-17 CRs on Intent driven management service for mobile network</a:t>
            </a:r>
          </a:p>
          <a:p>
            <a:r>
              <a:rPr lang="en-US" altLang="zh-CN" sz="1050" dirty="0"/>
              <a:t>SP-231479	Rel-18 CRs on Management of cloud-native Virtualized Network Functions</a:t>
            </a:r>
            <a:br>
              <a:rPr lang="en-US" altLang="zh-CN" sz="1050" dirty="0"/>
            </a:br>
            <a:r>
              <a:rPr lang="en-US" altLang="zh-CN" sz="1050" dirty="0"/>
              <a:t>SP-231481	Rel-18 CRs on Network slicing provisioning rules</a:t>
            </a:r>
            <a:br>
              <a:rPr lang="en-US" altLang="zh-CN" sz="1050" dirty="0"/>
            </a:br>
            <a:r>
              <a:rPr lang="en-US" altLang="zh-CN" sz="1050" dirty="0"/>
              <a:t>SP-231482	Rel-18 CRs on Management of non-public networks phase 2</a:t>
            </a:r>
            <a:br>
              <a:rPr lang="en-US" altLang="zh-CN" sz="1050" dirty="0"/>
            </a:br>
            <a:r>
              <a:rPr lang="en-US" altLang="zh-CN" sz="1050" dirty="0"/>
              <a:t>SP-231483	Rel-18 CRs on Management Aspects of NTN</a:t>
            </a:r>
            <a:br>
              <a:rPr lang="en-US" altLang="zh-CN" sz="1050" dirty="0"/>
            </a:br>
            <a:r>
              <a:rPr lang="en-US" altLang="zh-CN" sz="1050" dirty="0"/>
              <a:t>SP-231484	Rel-18 CRs on 5G performance measurements and KPIs phase 3</a:t>
            </a:r>
            <a:br>
              <a:rPr lang="en-US" altLang="zh-CN" sz="1050" dirty="0"/>
            </a:br>
            <a:r>
              <a:rPr lang="en-US" altLang="zh-CN" sz="1050" dirty="0"/>
              <a:t>SP-231485	Rel-18 CRs on Self-Configuration of RAN Network Entities</a:t>
            </a:r>
            <a:br>
              <a:rPr lang="en-US" altLang="zh-CN" sz="1050" dirty="0"/>
            </a:br>
            <a:r>
              <a:rPr lang="en-US" altLang="zh-CN" sz="1050" dirty="0"/>
              <a:t>SP-231498	Rel-18 CRs on Management Aspects of URLLC</a:t>
            </a:r>
          </a:p>
          <a:p>
            <a:r>
              <a:rPr lang="en-US" altLang="zh-CN" sz="1050" dirty="0"/>
              <a:t>SP-231453	Rel-18 CRs on Management of Trace/MDT phase 2</a:t>
            </a:r>
            <a:br>
              <a:rPr lang="en-US" altLang="zh-CN" sz="1050" dirty="0"/>
            </a:br>
            <a:r>
              <a:rPr lang="en-US" altLang="zh-CN" sz="1050" dirty="0"/>
              <a:t>SP-231458	Rel-18 CRs on Additional NRM features phase 2</a:t>
            </a:r>
            <a:br>
              <a:rPr lang="en-US" altLang="zh-CN" sz="1050" dirty="0"/>
            </a:br>
            <a:r>
              <a:rPr lang="en-US" altLang="zh-CN" sz="1050" dirty="0"/>
              <a:t>SP-231459	Rel-18 CRs on AI/ML management</a:t>
            </a:r>
            <a:br>
              <a:rPr lang="en-US" altLang="zh-CN" sz="1050" dirty="0"/>
            </a:br>
            <a:r>
              <a:rPr lang="en-US" altLang="zh-CN" sz="1050" dirty="0"/>
              <a:t>SP-231465	Rel-18 CRs on Enhancements of EE for 5G Phase 2</a:t>
            </a:r>
            <a:br>
              <a:rPr lang="en-US" altLang="zh-CN" sz="1050" dirty="0"/>
            </a:br>
            <a:r>
              <a:rPr lang="en-US" altLang="zh-CN" sz="1050" dirty="0"/>
              <a:t>SP-231466	Rel-18 CRs on Enhanced Edge Computing Management</a:t>
            </a:r>
            <a:br>
              <a:rPr lang="en-US" altLang="zh-CN" sz="1050" dirty="0"/>
            </a:br>
            <a:r>
              <a:rPr lang="en-US" altLang="zh-CN" sz="1050" dirty="0"/>
              <a:t>SP-231469	Rel-18 CRs on Network slice provisioning enhancement</a:t>
            </a:r>
            <a:br>
              <a:rPr lang="en-US" altLang="zh-CN" sz="1050" dirty="0"/>
            </a:br>
            <a:r>
              <a:rPr lang="en-US" altLang="zh-CN" sz="1050" dirty="0"/>
              <a:t>SP-231472	Rel-18 CRs on Service based management architecture</a:t>
            </a:r>
            <a:br>
              <a:rPr lang="en-US" altLang="zh-CN" sz="1050" dirty="0"/>
            </a:br>
            <a:r>
              <a:rPr lang="en-US" altLang="zh-CN" sz="1050" dirty="0"/>
              <a:t>SP-231475	Rel-18 CRs on Intent driven management service for mobile network phase 2 batch 1</a:t>
            </a:r>
            <a:br>
              <a:rPr lang="en-US" altLang="zh-CN" sz="1050" dirty="0"/>
            </a:br>
            <a:r>
              <a:rPr lang="en-US" altLang="zh-CN" sz="1050" dirty="0"/>
              <a:t>SP-231476	Rel-18 CRs on Intent driven management service for mobile network phase 2 batch 2</a:t>
            </a:r>
            <a:br>
              <a:rPr lang="en-US" altLang="zh-CN" sz="1050" dirty="0"/>
            </a:br>
            <a:r>
              <a:rPr lang="en-US" altLang="zh-CN" sz="1050" dirty="0"/>
              <a:t>SP-231477	Rel-18 CRs on Management Aspects of 5G Network Sharing Phase2</a:t>
            </a:r>
            <a:br>
              <a:rPr lang="en-US" altLang="zh-CN" sz="1050" dirty="0"/>
            </a:br>
            <a:r>
              <a:rPr lang="en-US" altLang="zh-CN" sz="1050" dirty="0"/>
              <a:t>SP-231478	Rel-18 CRs on Management Aspects related to NWDAF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1BFD78-0F9A-48E7-8771-FDD93B9A069B}"/>
              </a:ext>
            </a:extLst>
          </p:cNvPr>
          <p:cNvSpPr/>
          <p:nvPr/>
        </p:nvSpPr>
        <p:spPr>
          <a:xfrm>
            <a:off x="259976" y="1364547"/>
            <a:ext cx="5109883" cy="18928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1" dirty="0"/>
              <a:t>List of TEI CRs (OAM &amp; CH): </a:t>
            </a:r>
          </a:p>
          <a:p>
            <a:r>
              <a:rPr lang="en-US" altLang="zh-CN" sz="1050" dirty="0"/>
              <a:t>SP-231486	Rel-15 CRs on TEI</a:t>
            </a:r>
            <a:br>
              <a:rPr lang="en-US" altLang="zh-CN" sz="1050" dirty="0"/>
            </a:br>
            <a:r>
              <a:rPr lang="en-US" altLang="zh-CN" sz="1050" dirty="0"/>
              <a:t>SP-231487	Rel-16 CRs on TEI batch 1</a:t>
            </a:r>
            <a:br>
              <a:rPr lang="en-US" altLang="zh-CN" sz="1050" dirty="0"/>
            </a:br>
            <a:r>
              <a:rPr lang="en-US" altLang="zh-CN" sz="1050" dirty="0"/>
              <a:t>SP-231488	Rel-16 CRs on TEI batch 2</a:t>
            </a:r>
            <a:br>
              <a:rPr lang="en-US" altLang="zh-CN" sz="1050" dirty="0"/>
            </a:br>
            <a:r>
              <a:rPr lang="en-US" altLang="zh-CN" sz="1050" dirty="0"/>
              <a:t>SP-231489	Rel-16 CRs on TEI batch 3</a:t>
            </a:r>
            <a:br>
              <a:rPr lang="en-US" altLang="zh-CN" sz="1050" dirty="0"/>
            </a:br>
            <a:r>
              <a:rPr lang="en-US" altLang="zh-CN" sz="1050" dirty="0"/>
              <a:t>SP-231490	Rel-17 CRs on TEI batch 1</a:t>
            </a:r>
            <a:br>
              <a:rPr lang="en-US" altLang="zh-CN" sz="1050" dirty="0"/>
            </a:br>
            <a:r>
              <a:rPr lang="en-US" altLang="zh-CN" sz="1050" dirty="0"/>
              <a:t>SP-231491	Rel-17 CRs on TEI batch 2</a:t>
            </a:r>
            <a:br>
              <a:rPr lang="en-US" altLang="zh-CN" sz="1050" dirty="0"/>
            </a:br>
            <a:r>
              <a:rPr lang="en-US" altLang="zh-CN" sz="1050" dirty="0"/>
              <a:t>SP-231492	Rel-17 CRs on TEI batch 3</a:t>
            </a:r>
            <a:br>
              <a:rPr lang="en-US" altLang="zh-CN" sz="1050" dirty="0"/>
            </a:br>
            <a:r>
              <a:rPr lang="en-US" altLang="zh-CN" sz="1050" dirty="0"/>
              <a:t>SP-231493	Rel-17 CRs on TEI batch 4</a:t>
            </a:r>
            <a:br>
              <a:rPr lang="en-US" altLang="zh-CN" sz="1050" dirty="0"/>
            </a:br>
            <a:r>
              <a:rPr lang="en-US" altLang="zh-CN" sz="1050" dirty="0"/>
              <a:t>SP-231494	Rel-18 CRs on TEI batch 1</a:t>
            </a:r>
            <a:br>
              <a:rPr lang="en-US" altLang="zh-CN" sz="1050" dirty="0"/>
            </a:br>
            <a:r>
              <a:rPr lang="en-US" altLang="zh-CN" sz="1050" dirty="0"/>
              <a:t>SP-231495	Rel-18 CRs on TEI batch 2</a:t>
            </a:r>
          </a:p>
        </p:txBody>
      </p:sp>
    </p:spTree>
    <p:extLst>
      <p:ext uri="{BB962C8B-B14F-4D97-AF65-F5344CB8AC3E}">
        <p14:creationId xmlns:p14="http://schemas.microsoft.com/office/powerpoint/2010/main" val="25458026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9985057-8F2A-44BF-9F53-9E66C674A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0"/>
            <a:ext cx="9102725" cy="1143000"/>
          </a:xfrm>
        </p:spPr>
        <p:txBody>
          <a:bodyPr/>
          <a:lstStyle/>
          <a:p>
            <a:r>
              <a:rPr lang="en-GB" altLang="en-US" sz="2800" dirty="0"/>
              <a:t>Update of SA5 </a:t>
            </a:r>
            <a:r>
              <a:rPr lang="en-US" altLang="zh-CN" sz="2800" dirty="0"/>
              <a:t>Rel-18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9D4EF8C-FB50-4A9A-8EC6-A9B2F7142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811664"/>
              </p:ext>
            </p:extLst>
          </p:nvPr>
        </p:nvGraphicFramePr>
        <p:xfrm>
          <a:off x="97971" y="837855"/>
          <a:ext cx="11949793" cy="5659269"/>
        </p:xfrm>
        <a:graphic>
          <a:graphicData uri="http://schemas.openxmlformats.org/drawingml/2006/table">
            <a:tbl>
              <a:tblPr/>
              <a:tblGrid>
                <a:gridCol w="609625">
                  <a:extLst>
                    <a:ext uri="{9D8B030D-6E8A-4147-A177-3AD203B41FA5}">
                      <a16:colId xmlns:a16="http://schemas.microsoft.com/office/drawing/2014/main" val="2542914323"/>
                    </a:ext>
                  </a:extLst>
                </a:gridCol>
                <a:gridCol w="3810818">
                  <a:extLst>
                    <a:ext uri="{9D8B030D-6E8A-4147-A177-3AD203B41FA5}">
                      <a16:colId xmlns:a16="http://schemas.microsoft.com/office/drawing/2014/main" val="181470375"/>
                    </a:ext>
                  </a:extLst>
                </a:gridCol>
                <a:gridCol w="1771935">
                  <a:extLst>
                    <a:ext uri="{9D8B030D-6E8A-4147-A177-3AD203B41FA5}">
                      <a16:colId xmlns:a16="http://schemas.microsoft.com/office/drawing/2014/main" val="3131521887"/>
                    </a:ext>
                  </a:extLst>
                </a:gridCol>
                <a:gridCol w="1514837">
                  <a:extLst>
                    <a:ext uri="{9D8B030D-6E8A-4147-A177-3AD203B41FA5}">
                      <a16:colId xmlns:a16="http://schemas.microsoft.com/office/drawing/2014/main" val="1768482317"/>
                    </a:ext>
                  </a:extLst>
                </a:gridCol>
                <a:gridCol w="718735">
                  <a:extLst>
                    <a:ext uri="{9D8B030D-6E8A-4147-A177-3AD203B41FA5}">
                      <a16:colId xmlns:a16="http://schemas.microsoft.com/office/drawing/2014/main" val="2882163933"/>
                    </a:ext>
                  </a:extLst>
                </a:gridCol>
                <a:gridCol w="647358">
                  <a:extLst>
                    <a:ext uri="{9D8B030D-6E8A-4147-A177-3AD203B41FA5}">
                      <a16:colId xmlns:a16="http://schemas.microsoft.com/office/drawing/2014/main" val="1141164851"/>
                    </a:ext>
                  </a:extLst>
                </a:gridCol>
                <a:gridCol w="822415">
                  <a:extLst>
                    <a:ext uri="{9D8B030D-6E8A-4147-A177-3AD203B41FA5}">
                      <a16:colId xmlns:a16="http://schemas.microsoft.com/office/drawing/2014/main" val="1852499474"/>
                    </a:ext>
                  </a:extLst>
                </a:gridCol>
                <a:gridCol w="2054070">
                  <a:extLst>
                    <a:ext uri="{9D8B030D-6E8A-4147-A177-3AD203B41FA5}">
                      <a16:colId xmlns:a16="http://schemas.microsoft.com/office/drawing/2014/main" val="21828799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700" dirty="0">
                          <a:latin typeface="+mn-lt"/>
                        </a:rPr>
                        <a:t>UID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700" dirty="0">
                          <a:latin typeface="+mn-lt"/>
                        </a:rPr>
                        <a:t>Name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700" dirty="0">
                          <a:latin typeface="+mn-lt"/>
                        </a:rPr>
                        <a:t>Acronym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700" dirty="0">
                          <a:latin typeface="+mn-lt"/>
                        </a:rPr>
                        <a:t>Target (dd/mm/</a:t>
                      </a:r>
                      <a:r>
                        <a:rPr lang="en-GB" altLang="zh-CN" sz="700" dirty="0" err="1">
                          <a:latin typeface="+mn-lt"/>
                        </a:rPr>
                        <a:t>yyyy</a:t>
                      </a:r>
                      <a:r>
                        <a:rPr lang="en-GB" altLang="zh-CN" sz="700" dirty="0">
                          <a:latin typeface="+mn-lt"/>
                        </a:rPr>
                        <a:t>)</a:t>
                      </a:r>
                      <a:endParaRPr lang="en-GB" sz="700" dirty="0">
                        <a:latin typeface="+mn-lt"/>
                      </a:endParaRP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700" dirty="0">
                          <a:latin typeface="+mn-lt"/>
                        </a:rPr>
                        <a:t>Old %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7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7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7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1" marR="360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95404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Charging aspects of 5GSAT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5GSAT_Ph2_CH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SP-231152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24252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charging aspects of Satellite in 5GS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FS_5GSAT_CH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12/09/2019</a:t>
                      </a:r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SP-221162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Updated for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527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of Ranging and </a:t>
                      </a:r>
                      <a:r>
                        <a:rPr lang="en-US" sz="700" b="1" i="0" u="none" strike="noStrike" dirty="0" err="1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Sidelink</a:t>
                      </a:r>
                      <a:r>
                        <a:rPr lang="en-US" sz="7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Positioning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FS_Ranging_SL_CH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1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SP-230622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Potential </a:t>
                      </a:r>
                      <a:r>
                        <a:rPr lang="en-GB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in Rel-19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43953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B2B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B2B_CH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SP-231155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01739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990119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AI/ML management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AIML_MGT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SP-230335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75446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Network slicing provisioning rules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NSRULE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SP-211449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20412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intent-driven management for network slicing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FS_NETSLICE_IDMS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SP-220278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 for approval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137678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Intent driven Management Service for Mobile Network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IDMS_MN_ph2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SP-230180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849738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Network Slicing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NETSLICE_CH_Ph2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SP-230176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276978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IMS Data Channel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IDC_CH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SP-230621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418518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for Enhanced Support of Non-Public Networks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eNPN_CH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SP-230177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3491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1010016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Charging Aspects of 5WWC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5WWC_Ph2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SP-231154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31398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970031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Data Analytics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eMDAS_Ph2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SP-220981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87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47429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Key Quality Indicators (KQIs) for 5G service experience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FS_KQI_5G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SP-211433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 for approval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54842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Additional NRM features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88%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SP-220351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7749457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Self-Configuration of RAN Network Entities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RANSC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SP-211431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 for information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71664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1000007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cloud-native Virtualized Network Functions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MCVNF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SP-230764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96155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1000011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Charging enhancement for Network Slice based wholesale in roaming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CHNSWO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06/06/2023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hlinkClick r:id="rId19"/>
                        </a:rPr>
                        <a:t>SP-230625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Completed in SA#100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83894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1000014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Network and Service Operations for Energy Utilities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NSOEU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SP-230632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93328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980026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CHF Segmentation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FS_CHFSeg</a:t>
                      </a:r>
                      <a:endParaRPr lang="en-US" sz="7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09/09/2023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18%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1"/>
                        </a:rPr>
                        <a:t>SP-221160</a:t>
                      </a:r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Potential Normative work in Rel-19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255481"/>
                  </a:ext>
                </a:extLst>
              </a:tr>
              <a:tr h="6489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980029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Trace/MDT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5GMDT_Ph2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SP-230777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00919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Enhancements of EE for 5G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EE5GPLUS_Ph2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SP-211441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Rapporteur to be updated to Cornily Jean-Michel, Huawei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41183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960025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 and KPIs phase 3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PM_KPI_5G_Ph3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SP-220690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81507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950036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Enhanced Edge Computing Management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7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eECM</a:t>
                      </a:r>
                      <a:endParaRPr lang="en-US" sz="7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100-&gt;50%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SP-230775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65921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1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930033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Access control for management service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MSAC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1" i="0" u="none" strike="noStrike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81%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hlinkClick r:id="rId2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SP-210859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Duplicated with 930010?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72716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930010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Access control for management service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MSAC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73%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SP-210859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28689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890017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YANG PUSH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FS_YANG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10/03/2022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SP-200765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12482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990026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Service based management architecture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eSBMA</a:t>
                      </a:r>
                      <a:endParaRPr 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SP-230776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55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Replace rapporteur “Zou Lan” with “Zhang Kai”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68304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related to NWDAF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MANWDAF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SP-230181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9327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940038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Deterministic Communication Service Assurance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FS_DCSA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SP-211442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92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56288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940041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evaluation of autonomous network levels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FS_ANLEVA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SP-211445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582841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940042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enhancement of autonomous network levels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FS_eANL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SP-211446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 for info and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335636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990027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 of 5GLAN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5GLAN_Mgt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SP-230175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83861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of 5G Network Sharing Phase2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MANS_ph2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SP-230629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00400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950035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Fault Supervision Evolution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FS_FSEV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SP-220153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 for information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10633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920020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Nchf charging services phase 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FS_NCHF_Ph2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96%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5"/>
                        </a:rPr>
                        <a:t>SP-210390</a:t>
                      </a:r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32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990029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CHF Distributed Availability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DIST_CH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09/09/2023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563C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hlinkClick r:id="rId36"/>
                        </a:rPr>
                        <a:t>SP-230179</a:t>
                      </a:r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</a:rPr>
                        <a:t>Completed in SA#100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022305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1010017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for roaming and additional actor using CHF to CHF interface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CHRACHF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7"/>
                        </a:rPr>
                        <a:t>SP-231153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68450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970029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Data management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FS_MADCOL_ph2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45%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SP-220842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19445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1010014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of TSN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TSN_CH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SP-231151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for Info and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486894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for NSSAA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NSSAA_CH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SP-230182</a:t>
                      </a:r>
                      <a:endParaRPr lang="en-US" sz="7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for Info and approval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333329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990033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of NTN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OAM_NTN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SP-230183</a:t>
                      </a:r>
                      <a:endParaRPr lang="en-US" sz="7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100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618478"/>
                  </a:ext>
                </a:extLst>
              </a:tr>
              <a:tr h="10000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preliminary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5G system supporting satellite backhaul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OAM_5GSATB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SP-231445</a:t>
                      </a:r>
                      <a:endParaRPr lang="en-US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7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20</a:t>
                      </a:r>
                      <a:r>
                        <a:rPr lang="en-US" altLang="zh-CN" sz="7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%</a:t>
                      </a:r>
                      <a:endParaRPr lang="en-US" sz="7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78532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990034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of non-public networks phase 2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OAM_NPN_Ph2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12/12/2023</a:t>
                      </a:r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-&gt;</a:t>
                      </a:r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  <a:endParaRPr lang="en-US" altLang="zh-CN" sz="7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SP-230184</a:t>
                      </a:r>
                      <a:endParaRPr lang="en-US" sz="7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00113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1000010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Charging Aspects for SMF and MB-SMF to Support 5G Multicast-broadcast Services 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5MBS_CH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30%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SP-230623</a:t>
                      </a:r>
                      <a:endParaRPr lang="en-US" sz="7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65%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for Information</a:t>
                      </a:r>
                    </a:p>
                  </a:txBody>
                  <a:tcPr marL="4294" marR="4294" marT="429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694495"/>
                  </a:ext>
                </a:extLst>
              </a:tr>
              <a:tr h="118799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1000013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Management Aspects of URLLC 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URLLC_Mgt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03/03/2024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10%</a:t>
                      </a: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4"/>
                        </a:rPr>
                        <a:t>SP-230631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</a:t>
                      </a:r>
                      <a:r>
                        <a:rPr lang="en-US" altLang="zh-CN" sz="7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</a:t>
                      </a:r>
                      <a:endParaRPr lang="en-US" sz="700" b="0" i="0" u="sng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4294" marR="4294" marT="429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631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4000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C9E129-BE9C-4737-8317-7D6110B1B309}"/>
              </a:ext>
            </a:extLst>
          </p:cNvPr>
          <p:cNvCxnSpPr>
            <a:cxnSpLocks/>
          </p:cNvCxnSpPr>
          <p:nvPr/>
        </p:nvCxnSpPr>
        <p:spPr bwMode="auto">
          <a:xfrm>
            <a:off x="8484050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BE7E5E-3F68-41A0-9CF9-4A8EDDC1937A}"/>
              </a:ext>
            </a:extLst>
          </p:cNvPr>
          <p:cNvCxnSpPr>
            <a:cxnSpLocks/>
          </p:cNvCxnSpPr>
          <p:nvPr/>
        </p:nvCxnSpPr>
        <p:spPr bwMode="auto">
          <a:xfrm>
            <a:off x="5615506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CCD1223-66A3-4171-B2B0-62F8AFE68389}"/>
              </a:ext>
            </a:extLst>
          </p:cNvPr>
          <p:cNvCxnSpPr>
            <a:cxnSpLocks/>
          </p:cNvCxnSpPr>
          <p:nvPr/>
        </p:nvCxnSpPr>
        <p:spPr bwMode="auto">
          <a:xfrm>
            <a:off x="269957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78AA13-2FCD-4B51-AB3A-F0E8601EC334}"/>
              </a:ext>
            </a:extLst>
          </p:cNvPr>
          <p:cNvCxnSpPr>
            <a:cxnSpLocks/>
          </p:cNvCxnSpPr>
          <p:nvPr/>
        </p:nvCxnSpPr>
        <p:spPr bwMode="auto">
          <a:xfrm>
            <a:off x="672134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B88E2EB2-03B4-49CD-A91C-751B55D594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49862" y="2128543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017D6C6-1DFF-4709-A062-A13E7B066AA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96047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B5506089-F069-4842-8EB7-44873F5179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519042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13365DA8-CD6E-42F2-AB37-51F27AC0FC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606496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1C5BB53-1277-42D7-9841-5A7E9DF0C9D0}"/>
              </a:ext>
            </a:extLst>
          </p:cNvPr>
          <p:cNvSpPr txBox="1">
            <a:spLocks/>
          </p:cNvSpPr>
          <p:nvPr/>
        </p:nvSpPr>
        <p:spPr bwMode="auto">
          <a:xfrm>
            <a:off x="843061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TextBox 86">
            <a:extLst>
              <a:ext uri="{FF2B5EF4-FFF2-40B4-BE49-F238E27FC236}">
                <a16:creationId xmlns:a16="http://schemas.microsoft.com/office/drawing/2014/main" id="{10420D22-40BC-416B-AEDD-2BF3DCBDE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397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14" name="Straight Connector 115">
            <a:extLst>
              <a:ext uri="{FF2B5EF4-FFF2-40B4-BE49-F238E27FC236}">
                <a16:creationId xmlns:a16="http://schemas.microsoft.com/office/drawing/2014/main" id="{160962F9-8AA4-4E29-BD7C-9AB85B58F1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32518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5" name="Straight Connector 114">
            <a:extLst>
              <a:ext uri="{FF2B5EF4-FFF2-40B4-BE49-F238E27FC236}">
                <a16:creationId xmlns:a16="http://schemas.microsoft.com/office/drawing/2014/main" id="{F7195661-B4E5-4129-BB9F-B56979C5B4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982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" name="Straight Connector 114">
            <a:extLst>
              <a:ext uri="{FF2B5EF4-FFF2-40B4-BE49-F238E27FC236}">
                <a16:creationId xmlns:a16="http://schemas.microsoft.com/office/drawing/2014/main" id="{6E444791-DB4D-4EC4-9DA1-9EF2F2AABF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56632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" name="Straight Connector 114">
            <a:extLst>
              <a:ext uri="{FF2B5EF4-FFF2-40B4-BE49-F238E27FC236}">
                <a16:creationId xmlns:a16="http://schemas.microsoft.com/office/drawing/2014/main" id="{E76636E8-9CA1-4431-BF82-66B0B45D476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005295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7BEDDF8C-B6ED-4263-963D-A6CFF34618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14027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6277D72C-AB48-4283-8A27-B58B4894B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29831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42F46EF-F39B-48A9-84C2-A3A4329884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2775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E2EA272-EA20-4FF5-A7DE-F7058CE55E1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86101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C288234-EC11-4366-9BF7-23888F2F642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56846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720545C-6CDE-4BCB-87D3-D78798E68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607774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86">
            <a:extLst>
              <a:ext uri="{FF2B5EF4-FFF2-40B4-BE49-F238E27FC236}">
                <a16:creationId xmlns:a16="http://schemas.microsoft.com/office/drawing/2014/main" id="{71482402-57DF-4F96-9EB4-FF660883E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646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6" name="TextBox 86">
            <a:extLst>
              <a:ext uri="{FF2B5EF4-FFF2-40B4-BE49-F238E27FC236}">
                <a16:creationId xmlns:a16="http://schemas.microsoft.com/office/drawing/2014/main" id="{6EAD537C-8BC0-4EEB-A04C-2255D1E6D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6667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7" name="TextBox 86">
            <a:extLst>
              <a:ext uri="{FF2B5EF4-FFF2-40B4-BE49-F238E27FC236}">
                <a16:creationId xmlns:a16="http://schemas.microsoft.com/office/drawing/2014/main" id="{384BE6DE-1C62-41F9-8BF8-54B98C893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149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8" name="TextBox 86">
            <a:extLst>
              <a:ext uri="{FF2B5EF4-FFF2-40B4-BE49-F238E27FC236}">
                <a16:creationId xmlns:a16="http://schemas.microsoft.com/office/drawing/2014/main" id="{EDB2B32A-F6DA-4C66-93BF-735CDA540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096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9" name="TextBox 86">
            <a:extLst>
              <a:ext uri="{FF2B5EF4-FFF2-40B4-BE49-F238E27FC236}">
                <a16:creationId xmlns:a16="http://schemas.microsoft.com/office/drawing/2014/main" id="{B60A3C56-A27A-4CE2-A271-FC4D57AF9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58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BDCE9656-5A41-4868-BE29-2DCA5EC9F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6749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1" name="TextBox 86">
            <a:extLst>
              <a:ext uri="{FF2B5EF4-FFF2-40B4-BE49-F238E27FC236}">
                <a16:creationId xmlns:a16="http://schemas.microsoft.com/office/drawing/2014/main" id="{03E5F4DE-DEC6-488A-B86B-DFFFF49B2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123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2" name="TextBox 86">
            <a:extLst>
              <a:ext uri="{FF2B5EF4-FFF2-40B4-BE49-F238E27FC236}">
                <a16:creationId xmlns:a16="http://schemas.microsoft.com/office/drawing/2014/main" id="{168156DD-9FFB-41CD-AFEC-E49805CC6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9715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3" name="TextBox 86">
            <a:extLst>
              <a:ext uri="{FF2B5EF4-FFF2-40B4-BE49-F238E27FC236}">
                <a16:creationId xmlns:a16="http://schemas.microsoft.com/office/drawing/2014/main" id="{27826D7F-B9D9-414A-A5DD-41AA0DC49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735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4" name="TextBox 86">
            <a:extLst>
              <a:ext uri="{FF2B5EF4-FFF2-40B4-BE49-F238E27FC236}">
                <a16:creationId xmlns:a16="http://schemas.microsoft.com/office/drawing/2014/main" id="{A6DD175B-034A-494A-8F41-3C25AE10A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829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5" name="TextBox 86">
            <a:extLst>
              <a:ext uri="{FF2B5EF4-FFF2-40B4-BE49-F238E27FC236}">
                <a16:creationId xmlns:a16="http://schemas.microsoft.com/office/drawing/2014/main" id="{C48379B7-E46E-41EC-ACBF-ACE6D9B66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3615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35279628-12F3-4C69-956B-C45822918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593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7" name="Chevron 60">
            <a:extLst>
              <a:ext uri="{FF2B5EF4-FFF2-40B4-BE49-F238E27FC236}">
                <a16:creationId xmlns:a16="http://schemas.microsoft.com/office/drawing/2014/main" id="{F50811F1-737C-4A70-91FC-F04B771F3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9262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9F1DAB33-E19D-423B-9898-332F60862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160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11D19B-08E5-4A42-A893-6459C716A3BD}"/>
              </a:ext>
            </a:extLst>
          </p:cNvPr>
          <p:cNvSpPr txBox="1"/>
          <p:nvPr/>
        </p:nvSpPr>
        <p:spPr>
          <a:xfrm>
            <a:off x="3808069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7B3FEE-F119-4C78-A5DC-6D12B2DD7EFB}"/>
              </a:ext>
            </a:extLst>
          </p:cNvPr>
          <p:cNvSpPr txBox="1"/>
          <p:nvPr/>
        </p:nvSpPr>
        <p:spPr>
          <a:xfrm>
            <a:off x="6690152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41" name="TextBox 2">
            <a:extLst>
              <a:ext uri="{FF2B5EF4-FFF2-40B4-BE49-F238E27FC236}">
                <a16:creationId xmlns:a16="http://schemas.microsoft.com/office/drawing/2014/main" id="{FF43E23B-2770-4EF5-A43D-2FAF1B3A4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089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42" name="TextBox 59">
            <a:extLst>
              <a:ext uri="{FF2B5EF4-FFF2-40B4-BE49-F238E27FC236}">
                <a16:creationId xmlns:a16="http://schemas.microsoft.com/office/drawing/2014/main" id="{E90392BF-88A9-4B7D-9E62-7146B1820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360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3" name="TextBox 60">
            <a:extLst>
              <a:ext uri="{FF2B5EF4-FFF2-40B4-BE49-F238E27FC236}">
                <a16:creationId xmlns:a16="http://schemas.microsoft.com/office/drawing/2014/main" id="{ACF5324A-8927-424B-98D7-16A72AD2C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90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4" name="TextBox 61">
            <a:extLst>
              <a:ext uri="{FF2B5EF4-FFF2-40B4-BE49-F238E27FC236}">
                <a16:creationId xmlns:a16="http://schemas.microsoft.com/office/drawing/2014/main" id="{E303F18D-9FE6-4C13-996B-B8A8A304E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1825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5" name="TextBox 62">
            <a:extLst>
              <a:ext uri="{FF2B5EF4-FFF2-40B4-BE49-F238E27FC236}">
                <a16:creationId xmlns:a16="http://schemas.microsoft.com/office/drawing/2014/main" id="{31C719DD-3294-4078-B573-9955A87E9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3149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6" name="TextBox 63">
            <a:extLst>
              <a:ext uri="{FF2B5EF4-FFF2-40B4-BE49-F238E27FC236}">
                <a16:creationId xmlns:a16="http://schemas.microsoft.com/office/drawing/2014/main" id="{C552F4A8-2553-4EC8-98B2-315EEA159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5387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7" name="TextBox 64">
            <a:extLst>
              <a:ext uri="{FF2B5EF4-FFF2-40B4-BE49-F238E27FC236}">
                <a16:creationId xmlns:a16="http://schemas.microsoft.com/office/drawing/2014/main" id="{F5B7C81C-336B-4453-9860-6484B5A5B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254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8" name="TextBox 65">
            <a:extLst>
              <a:ext uri="{FF2B5EF4-FFF2-40B4-BE49-F238E27FC236}">
                <a16:creationId xmlns:a16="http://schemas.microsoft.com/office/drawing/2014/main" id="{B0727636-76EF-4B31-9B48-55C1DD1C8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9019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49" name="TextBox 66">
            <a:extLst>
              <a:ext uri="{FF2B5EF4-FFF2-40B4-BE49-F238E27FC236}">
                <a16:creationId xmlns:a16="http://schemas.microsoft.com/office/drawing/2014/main" id="{FB04DF96-FF03-4E01-BEA4-1C48C2DEC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3562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50" name="TextBox 67">
            <a:extLst>
              <a:ext uri="{FF2B5EF4-FFF2-40B4-BE49-F238E27FC236}">
                <a16:creationId xmlns:a16="http://schemas.microsoft.com/office/drawing/2014/main" id="{5BC08B12-F7EC-4345-9D8A-022D88771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51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51" name="TextBox 69">
            <a:extLst>
              <a:ext uri="{FF2B5EF4-FFF2-40B4-BE49-F238E27FC236}">
                <a16:creationId xmlns:a16="http://schemas.microsoft.com/office/drawing/2014/main" id="{AF694916-98B9-49B9-A5BF-191A44564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41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2" name="TextBox 70">
            <a:extLst>
              <a:ext uri="{FF2B5EF4-FFF2-40B4-BE49-F238E27FC236}">
                <a16:creationId xmlns:a16="http://schemas.microsoft.com/office/drawing/2014/main" id="{B08AED69-887B-4C2C-BFD5-557903AF1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7651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3" name="TextBox 71">
            <a:extLst>
              <a:ext uri="{FF2B5EF4-FFF2-40B4-BE49-F238E27FC236}">
                <a16:creationId xmlns:a16="http://schemas.microsoft.com/office/drawing/2014/main" id="{B49C2B84-2110-4FC6-8381-747F868D2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7274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F8C901-1179-42CD-9B8E-25ACDDCC2DC2}"/>
              </a:ext>
            </a:extLst>
          </p:cNvPr>
          <p:cNvSpPr txBox="1"/>
          <p:nvPr/>
        </p:nvSpPr>
        <p:spPr>
          <a:xfrm>
            <a:off x="9348843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6" name="Chevron 79">
            <a:extLst>
              <a:ext uri="{FF2B5EF4-FFF2-40B4-BE49-F238E27FC236}">
                <a16:creationId xmlns:a16="http://schemas.microsoft.com/office/drawing/2014/main" id="{FC8C78E8-A0E4-4981-9CFA-0669BF711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2329" y="4355070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57" name="Chevron 58">
            <a:extLst>
              <a:ext uri="{FF2B5EF4-FFF2-40B4-BE49-F238E27FC236}">
                <a16:creationId xmlns:a16="http://schemas.microsoft.com/office/drawing/2014/main" id="{51B43C76-CE1E-403A-BAAF-C23E0A1A7D99}"/>
              </a:ext>
            </a:extLst>
          </p:cNvPr>
          <p:cNvSpPr/>
          <p:nvPr/>
        </p:nvSpPr>
        <p:spPr bwMode="auto">
          <a:xfrm>
            <a:off x="3645603" y="4618876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 SA5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58" name="Chevron 60">
            <a:extLst>
              <a:ext uri="{FF2B5EF4-FFF2-40B4-BE49-F238E27FC236}">
                <a16:creationId xmlns:a16="http://schemas.microsoft.com/office/drawing/2014/main" id="{541673C1-5C5C-43F8-8623-8323B185CBBC}"/>
              </a:ext>
            </a:extLst>
          </p:cNvPr>
          <p:cNvSpPr/>
          <p:nvPr/>
        </p:nvSpPr>
        <p:spPr bwMode="auto">
          <a:xfrm>
            <a:off x="2682653" y="4052147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59" name="Chevron 60">
            <a:extLst>
              <a:ext uri="{FF2B5EF4-FFF2-40B4-BE49-F238E27FC236}">
                <a16:creationId xmlns:a16="http://schemas.microsoft.com/office/drawing/2014/main" id="{C5BB6392-30E9-4551-B72E-1C9829F126DD}"/>
              </a:ext>
            </a:extLst>
          </p:cNvPr>
          <p:cNvSpPr/>
          <p:nvPr/>
        </p:nvSpPr>
        <p:spPr bwMode="auto">
          <a:xfrm>
            <a:off x="2180023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SA5,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SA6,…) Normative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DBD3CF-805A-43FA-AEE8-A52CC4E14CD4}"/>
              </a:ext>
            </a:extLst>
          </p:cNvPr>
          <p:cNvSpPr/>
          <p:nvPr/>
        </p:nvSpPr>
        <p:spPr bwMode="auto">
          <a:xfrm>
            <a:off x="3342672" y="4358593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Completion (RAN2/3/4core)</a:t>
            </a:r>
            <a:endParaRPr lang="fr-FR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1" name="Chevron 58">
            <a:extLst>
              <a:ext uri="{FF2B5EF4-FFF2-40B4-BE49-F238E27FC236}">
                <a16:creationId xmlns:a16="http://schemas.microsoft.com/office/drawing/2014/main" id="{C292BA45-D294-4657-8239-2611B4652615}"/>
              </a:ext>
            </a:extLst>
          </p:cNvPr>
          <p:cNvSpPr/>
          <p:nvPr/>
        </p:nvSpPr>
        <p:spPr bwMode="auto">
          <a:xfrm>
            <a:off x="5849051" y="4975006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62278E21-20E0-4724-992C-9256E4C70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2467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63" name="TextBox 86">
            <a:extLst>
              <a:ext uri="{FF2B5EF4-FFF2-40B4-BE49-F238E27FC236}">
                <a16:creationId xmlns:a16="http://schemas.microsoft.com/office/drawing/2014/main" id="{F3FF1DB0-245E-4A19-A13F-FDC0447D5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8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64" name="TextBox 60">
            <a:extLst>
              <a:ext uri="{FF2B5EF4-FFF2-40B4-BE49-F238E27FC236}">
                <a16:creationId xmlns:a16="http://schemas.microsoft.com/office/drawing/2014/main" id="{A97995B7-F703-4303-A3EC-9EE1082B0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149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1FF9118-14EC-45DC-A708-821AC4E0F1BD}"/>
              </a:ext>
            </a:extLst>
          </p:cNvPr>
          <p:cNvSpPr txBox="1"/>
          <p:nvPr/>
        </p:nvSpPr>
        <p:spPr>
          <a:xfrm>
            <a:off x="1399847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6" name="Rectangle 12">
            <a:extLst>
              <a:ext uri="{FF2B5EF4-FFF2-40B4-BE49-F238E27FC236}">
                <a16:creationId xmlns:a16="http://schemas.microsoft.com/office/drawing/2014/main" id="{5781C656-C3E0-42B4-9BFB-6B55773FF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772" y="5761862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6EB035FD-9F0F-4D63-8873-A3A162FF89F3}"/>
              </a:ext>
            </a:extLst>
          </p:cNvPr>
          <p:cNvSpPr/>
          <p:nvPr/>
        </p:nvSpPr>
        <p:spPr bwMode="auto">
          <a:xfrm>
            <a:off x="1844936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C0C0CE0C-0715-411D-B898-0283EB23F570}"/>
              </a:ext>
            </a:extLst>
          </p:cNvPr>
          <p:cNvSpPr/>
          <p:nvPr/>
        </p:nvSpPr>
        <p:spPr bwMode="auto">
          <a:xfrm>
            <a:off x="494436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69" name="TextBox 67">
            <a:extLst>
              <a:ext uri="{FF2B5EF4-FFF2-40B4-BE49-F238E27FC236}">
                <a16:creationId xmlns:a16="http://schemas.microsoft.com/office/drawing/2014/main" id="{0D22CF93-4259-4E1E-9F6B-90942CA9A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203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70" name="Diamond 3">
            <a:extLst>
              <a:ext uri="{FF2B5EF4-FFF2-40B4-BE49-F238E27FC236}">
                <a16:creationId xmlns:a16="http://schemas.microsoft.com/office/drawing/2014/main" id="{85544EE4-3F0D-4B0B-85E8-F53369E4A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756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71" name="TextBox 6">
            <a:extLst>
              <a:ext uri="{FF2B5EF4-FFF2-40B4-BE49-F238E27FC236}">
                <a16:creationId xmlns:a16="http://schemas.microsoft.com/office/drawing/2014/main" id="{45BCDD68-7077-4675-ADBA-33DCE9E59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451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72" name="Diamond 16">
            <a:extLst>
              <a:ext uri="{FF2B5EF4-FFF2-40B4-BE49-F238E27FC236}">
                <a16:creationId xmlns:a16="http://schemas.microsoft.com/office/drawing/2014/main" id="{4FC58110-822A-4170-B137-22F06119F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063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3" name="TextBox 7">
            <a:extLst>
              <a:ext uri="{FF2B5EF4-FFF2-40B4-BE49-F238E27FC236}">
                <a16:creationId xmlns:a16="http://schemas.microsoft.com/office/drawing/2014/main" id="{59313C16-C8FA-4024-8986-769AEEC64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528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B38E01FA-0B4C-4052-8D90-CEB5D0F48F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66000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C032CE37-8E20-4E70-9820-05A534CA1C22}"/>
              </a:ext>
            </a:extLst>
          </p:cNvPr>
          <p:cNvSpPr/>
          <p:nvPr/>
        </p:nvSpPr>
        <p:spPr bwMode="auto">
          <a:xfrm>
            <a:off x="1689239" y="2177856"/>
            <a:ext cx="487399" cy="43677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76D74D62-BC4D-4A69-9BF6-D735B4ADCB39}"/>
              </a:ext>
            </a:extLst>
          </p:cNvPr>
          <p:cNvSpPr/>
          <p:nvPr/>
        </p:nvSpPr>
        <p:spPr bwMode="auto">
          <a:xfrm>
            <a:off x="5492096" y="3615639"/>
            <a:ext cx="1467139" cy="2592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Extended Stage 2 for SA5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B8DD6773-53F7-4584-8EAF-A61CC7696EF5}"/>
              </a:ext>
            </a:extLst>
          </p:cNvPr>
          <p:cNvSpPr/>
          <p:nvPr/>
        </p:nvSpPr>
        <p:spPr bwMode="auto">
          <a:xfrm>
            <a:off x="2614958" y="2304098"/>
            <a:ext cx="3613181" cy="231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Management requirements (SA5)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75A919E1-4C0C-4114-BB53-B91DAF50BCBE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(For integrated to SA timeline)</a:t>
            </a:r>
            <a:endParaRPr lang="en-US" sz="2400" dirty="0"/>
          </a:p>
        </p:txBody>
      </p:sp>
      <p:sp>
        <p:nvSpPr>
          <p:cNvPr id="77" name="矩形 1">
            <a:extLst>
              <a:ext uri="{FF2B5EF4-FFF2-40B4-BE49-F238E27FC236}">
                <a16:creationId xmlns:a16="http://schemas.microsoft.com/office/drawing/2014/main" id="{0E58EC91-4DF3-4966-976E-85FBF81BD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4959" y="2215951"/>
            <a:ext cx="3707952" cy="38424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矩形 1">
            <a:extLst>
              <a:ext uri="{FF2B5EF4-FFF2-40B4-BE49-F238E27FC236}">
                <a16:creationId xmlns:a16="http://schemas.microsoft.com/office/drawing/2014/main" id="{D49ADE2F-ED01-4235-ADEE-5D507996E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0023" y="3586871"/>
            <a:ext cx="6369160" cy="360579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矩形 1">
            <a:extLst>
              <a:ext uri="{FF2B5EF4-FFF2-40B4-BE49-F238E27FC236}">
                <a16:creationId xmlns:a16="http://schemas.microsoft.com/office/drawing/2014/main" id="{33D714CC-6A21-4DAF-976F-65069A534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826" y="4327323"/>
            <a:ext cx="5273357" cy="561046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564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Management and Orchestration WIs/SIs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76597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78ABB1F-846B-44CB-A8B9-058F2501B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881743"/>
          </a:xfrm>
        </p:spPr>
        <p:txBody>
          <a:bodyPr/>
          <a:lstStyle/>
          <a:p>
            <a:pPr algn="l"/>
            <a:r>
              <a:rPr lang="en-US" sz="3600" dirty="0"/>
              <a:t>Overview of </a:t>
            </a:r>
            <a:r>
              <a:rPr lang="en-US" altLang="zh-CN" sz="3600" dirty="0"/>
              <a:t>Rel-18 </a:t>
            </a:r>
            <a:r>
              <a:rPr lang="en-US" sz="3600" dirty="0"/>
              <a:t>SA5 OAM WIs/SIs</a:t>
            </a:r>
          </a:p>
        </p:txBody>
      </p:sp>
      <p:sp>
        <p:nvSpPr>
          <p:cNvPr id="4" name="矩形 8">
            <a:extLst>
              <a:ext uri="{FF2B5EF4-FFF2-40B4-BE49-F238E27FC236}">
                <a16:creationId xmlns:a16="http://schemas.microsoft.com/office/drawing/2014/main" id="{D578F57F-97D6-46B3-A92C-6FAA29F27237}"/>
              </a:ext>
            </a:extLst>
          </p:cNvPr>
          <p:cNvSpPr/>
          <p:nvPr/>
        </p:nvSpPr>
        <p:spPr>
          <a:xfrm>
            <a:off x="0" y="671965"/>
            <a:ext cx="10247086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Altogether </a:t>
            </a:r>
            <a:r>
              <a:rPr lang="en-US" altLang="zh-CN" sz="1200" b="1" dirty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50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WIs/SIs, including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ongoing SIs and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14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ongoing WIs,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1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new WI waiting for SA approval, </a:t>
            </a:r>
            <a:r>
              <a:rPr lang="en-US" altLang="zh-CN" sz="1200" b="1" dirty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22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studies are finished,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work items are finished. </a:t>
            </a:r>
          </a:p>
        </p:txBody>
      </p:sp>
      <p:graphicFrame>
        <p:nvGraphicFramePr>
          <p:cNvPr id="5" name="表格 6">
            <a:extLst>
              <a:ext uri="{FF2B5EF4-FFF2-40B4-BE49-F238E27FC236}">
                <a16:creationId xmlns:a16="http://schemas.microsoft.com/office/drawing/2014/main" id="{88B72763-B63E-4A6C-A4D8-F959E662BD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431731"/>
              </p:ext>
            </p:extLst>
          </p:nvPr>
        </p:nvGraphicFramePr>
        <p:xfrm>
          <a:off x="120652" y="961356"/>
          <a:ext cx="5518148" cy="40366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1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778">
                  <a:extLst>
                    <a:ext uri="{9D8B030D-6E8A-4147-A177-3AD203B41FA5}">
                      <a16:colId xmlns:a16="http://schemas.microsoft.com/office/drawing/2014/main" val="3110116580"/>
                    </a:ext>
                  </a:extLst>
                </a:gridCol>
                <a:gridCol w="873816">
                  <a:extLst>
                    <a:ext uri="{9D8B030D-6E8A-4147-A177-3AD203B41FA5}">
                      <a16:colId xmlns:a16="http://schemas.microsoft.com/office/drawing/2014/main" val="3609828058"/>
                    </a:ext>
                  </a:extLst>
                </a:gridCol>
                <a:gridCol w="775950">
                  <a:extLst>
                    <a:ext uri="{9D8B030D-6E8A-4147-A177-3AD203B41FA5}">
                      <a16:colId xmlns:a16="http://schemas.microsoft.com/office/drawing/2014/main" val="2153679179"/>
                    </a:ext>
                  </a:extLst>
                </a:gridCol>
              </a:tblGrid>
              <a:tr h="172427">
                <a:tc gridSpan="5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 OAM&amp;P Studies</a:t>
                      </a:r>
                      <a:endParaRPr lang="zh-CN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741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enhancement of autonomous network levels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FS_eANL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SP-211446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97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evaluation of autonomous network levels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FS_ANLEVA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SP-211445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intent driven management services for mobile networks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FS_eIDMS_MN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SP-211450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</a:t>
                      </a:r>
                      <a:r>
                        <a:rPr lang="en-US" altLang="zh-CN" sz="700" baseline="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7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intent-driven management for network slicing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Ericsson, Huawei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FS_NETSLICE_IDMS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SP-220278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AI/ ML management</a:t>
                      </a: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  <a:endParaRPr lang="en-US" alt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FS_AIML_MGMT</a:t>
                      </a:r>
                      <a:endParaRPr lang="en-US" alt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SP-211443</a:t>
                      </a:r>
                      <a:endParaRPr lang="en-US" alt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Enhancement of the management aspects related to NWDAF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Telecom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FS_MANWDAF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SP-211435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97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en-US" altLang="zh-CN" sz="7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Fault Supervision Evolution 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FS_FSEV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SP-220153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(finished)Study on measurement data collection to support RAN intelligence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</a:t>
                      </a:r>
                      <a:r>
                        <a:rPr lang="en-US" altLang="zh-CN" sz="7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China Mobile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FS_MEDACO_RAN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SP-220488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5741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9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5618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Enhancement of service based management architecture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SP-211451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Basic SBMA enabler enhancements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S5-221506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Management Aspects of URLLC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FS_URLLC_Mgt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SP-220146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Management Aspects of 5GLAN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FS_5GLAN_Mgt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SP-220324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13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Management of Cloud Native Virtualized Network Function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</a:t>
                      </a:r>
                      <a:r>
                        <a:rPr lang="en-US" altLang="zh-CN" sz="700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Mobile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FS_MCVNF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SP-220150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2297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Management Aspects of 5G MOCN Network Sharing Phase2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FS_MANS_ph2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SP-220151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(finished)</a:t>
                      </a:r>
                      <a:r>
                        <a:rPr lang="en-US" altLang="zh-CN" sz="7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continuous integration continuous delivery support for 3GPP NFs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Lenovo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FS_CICDNS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SP-211427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Management of Trace/MDT phase 2 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FS_5GMDT_Ph2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(finished)Study on YANG P</a:t>
                      </a: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USH (stopped at SA5#144e)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FS_YANG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SP-200765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(finished) Study on Management Aspects of IoT NTN Enhancements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Unicom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FS_IOT_NTN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SP-220490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527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19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Data management phase 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FS_MADCOL_ph2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SP-220842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6" name="表格 7">
            <a:extLst>
              <a:ext uri="{FF2B5EF4-FFF2-40B4-BE49-F238E27FC236}">
                <a16:creationId xmlns:a16="http://schemas.microsoft.com/office/drawing/2014/main" id="{0559C7EF-AA8B-4B7D-A44A-DF378FCCA6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07742"/>
              </p:ext>
            </p:extLst>
          </p:nvPr>
        </p:nvGraphicFramePr>
        <p:xfrm>
          <a:off x="120652" y="5010366"/>
          <a:ext cx="5518148" cy="15554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5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9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3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6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9748">
                <a:tc gridSpan="5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9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(finished)Study on enhancement of management of non-public networks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7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FS_OAM_eNPN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SP-211436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8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new aspects of EE for 5G networks Phase 2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FS_EE5G_Ph2</a:t>
                      </a: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SP-211440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Network and Service Operations for Energy Utilities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  <a:p>
                      <a:endParaRPr lang="zh-CN" altLang="en-US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FS_NSOEU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SP-211622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8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(finished) Study </a:t>
                      </a:r>
                      <a:r>
                        <a:rPr lang="en-US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on Key Quality Indicators(KQIs)for 5G service experience </a:t>
                      </a:r>
                    </a:p>
                  </a:txBody>
                  <a:tcPr marL="4763" marR="4763" marT="4763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7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63" marR="4763" marT="4763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FS_KQI_5G</a:t>
                      </a:r>
                    </a:p>
                  </a:txBody>
                  <a:tcPr marL="4763" marR="4763" marT="4763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SP-211433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8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Deterministic Communication Service Assurance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FS_DCSA</a:t>
                      </a:r>
                      <a:endParaRPr lang="zh-CN" altLang="en-US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SP-211442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Study on management aspects of network slice management capability exposure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Alibaba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FS_NSCE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SP-220142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alignment with ETSI MEC for Edge computing management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FS_MEC_ECM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SP-220147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表格 5">
            <a:extLst>
              <a:ext uri="{FF2B5EF4-FFF2-40B4-BE49-F238E27FC236}">
                <a16:creationId xmlns:a16="http://schemas.microsoft.com/office/drawing/2014/main" id="{56FFBA36-1DB3-45A5-B734-57A231250E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158652"/>
              </p:ext>
            </p:extLst>
          </p:nvPr>
        </p:nvGraphicFramePr>
        <p:xfrm>
          <a:off x="6052278" y="961356"/>
          <a:ext cx="5949224" cy="45651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5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0823">
                  <a:extLst>
                    <a:ext uri="{9D8B030D-6E8A-4147-A177-3AD203B41FA5}">
                      <a16:colId xmlns:a16="http://schemas.microsoft.com/office/drawing/2014/main" val="47629550"/>
                    </a:ext>
                  </a:extLst>
                </a:gridCol>
                <a:gridCol w="975845">
                  <a:extLst>
                    <a:ext uri="{9D8B030D-6E8A-4147-A177-3AD203B41FA5}">
                      <a16:colId xmlns:a16="http://schemas.microsoft.com/office/drawing/2014/main" val="3406308894"/>
                    </a:ext>
                  </a:extLst>
                </a:gridCol>
                <a:gridCol w="9096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8804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 Operations, Administration, Maintenance and Provisioning (OAM&amp;P)</a:t>
                      </a:r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024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9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69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Self-Configuration of RAN NEs</a:t>
                      </a: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RANSC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SP-211431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Data Analytics phase 2 </a:t>
                      </a: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eMDAS_Ph2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SP-220981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939380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AI/ML management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Intel, NEC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AIML_MGT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SP-230335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879106"/>
                  </a:ext>
                </a:extLst>
              </a:tr>
              <a:tr h="22622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(finished) Intent driven Management Service for Mobile Network phase 2 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IDMS_MN_ph2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SP-230180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937300"/>
                  </a:ext>
                </a:extLst>
              </a:tr>
              <a:tr h="155024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9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94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management architecture 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</a:t>
                      </a:r>
                      <a:r>
                        <a:rPr lang="zh-CN" altLang="en-US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Ericsson,</a:t>
                      </a:r>
                      <a:r>
                        <a:rPr lang="zh-CN" altLang="en-US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eSBMA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SP-230174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492382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Network slicing provisioning rules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 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NSRULE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SP-211449</a:t>
                      </a:r>
                      <a:endParaRPr lang="zh-CN" alt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provisioning enhancement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eNETSLICE_PRO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SP-211434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453416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Trace/MDT phase 2 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5GMDT_Ph2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SP-221163</a:t>
                      </a:r>
                      <a:endParaRPr lang="zh-CN" alt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57364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performance measurements and KPIs phase 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Telecom, Intel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PM_KPI_5G_Ph3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SP-220489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257668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Enhancement of </a:t>
                      </a:r>
                      <a:r>
                        <a:rPr lang="en-GB" altLang="zh-CN" sz="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GB" altLang="zh-CN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Measurement Collection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eQoE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SP-200193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441265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 NRM features phase 2 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AdNRM_ph2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SP-220351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87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(finished) Management Aspects related to NWDAF 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telecom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MANWDAF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SP-230181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155363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Edge Computing Management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Samsung,</a:t>
                      </a:r>
                      <a:r>
                        <a:rPr lang="en-US" altLang="zh-CN" sz="800" kern="1200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Intel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eECM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SP-220154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22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Management Aspect of 5GLAN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 Com. Corporation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5GLAN_Mgt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SP-230175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201879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NTN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</a:t>
                      </a:r>
                      <a:r>
                        <a:rPr lang="en-US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Unicom,CATT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OAM_NTN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SP-230183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995143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(finished) methodology for deprecation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OAM_MetDep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SP-220843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622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cloud-native Virtualized Network Functions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</a:t>
                      </a: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Mobile,Huawei,AsiaInfo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MCVNF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SP-230764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91887"/>
                  </a:ext>
                </a:extLst>
              </a:tr>
              <a:tr h="127072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 of 5G Network Sharing Phase2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Unicom, Ericsson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MANS_ph2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SP-230629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796383"/>
                  </a:ext>
                </a:extLst>
              </a:tr>
              <a:tr h="15521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URLLC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URLLC_Mgt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SP-230631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114006"/>
                  </a:ext>
                </a:extLst>
              </a:tr>
              <a:tr h="15521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800" i="1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5G system supporting satellite backhaul (for SA approval)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lang="zh-CN" altLang="en-US" sz="8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OAM_5GSATB</a:t>
                      </a:r>
                      <a:endParaRPr lang="zh-CN" altLang="en-US" sz="8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SP-231445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2965"/>
                  </a:ext>
                </a:extLst>
              </a:tr>
              <a:tr h="155024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10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Access control for management service 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MSAC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SP-210859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838449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 Enhancements of EE for 5G Phase 2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EE5GPLUS_Ph2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SP-211441</a:t>
                      </a:r>
                      <a:endParaRPr lang="zh-CN" alt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78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non-public networks phase 2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OAM_NPN_Ph2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SP-230184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19553"/>
                  </a:ext>
                </a:extLst>
              </a:tr>
              <a:tr h="152782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and Service Operations for Energy Utilities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NSOEU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SP-230632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023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1550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purl.org/dc/terms/"/>
    <ds:schemaRef ds:uri="http://purl.org/dc/dcmitype/"/>
    <ds:schemaRef ds:uri="http://purl.org/dc/elements/1.1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</TotalTime>
  <Words>10989</Words>
  <Application>Microsoft Office PowerPoint</Application>
  <PresentationFormat>Widescreen</PresentationFormat>
  <Paragraphs>2661</Paragraphs>
  <Slides>68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82" baseType="lpstr">
      <vt:lpstr>Arial </vt:lpstr>
      <vt:lpstr>Gulim</vt:lpstr>
      <vt:lpstr>Montserrat</vt:lpstr>
      <vt:lpstr>MS Mincho</vt:lpstr>
      <vt:lpstr>MS PGothic</vt:lpstr>
      <vt:lpstr>MS PGothic</vt:lpstr>
      <vt:lpstr>等线</vt:lpstr>
      <vt:lpstr>宋体</vt:lpstr>
      <vt:lpstr>微软雅黑</vt:lpstr>
      <vt:lpstr>Arial</vt:lpstr>
      <vt:lpstr>Calibri</vt:lpstr>
      <vt:lpstr>Symbol</vt:lpstr>
      <vt:lpstr>Times New Roman</vt:lpstr>
      <vt:lpstr>Office Theme</vt:lpstr>
      <vt:lpstr>    SA5 Status Report to SA#102    </vt:lpstr>
      <vt:lpstr>SA5 leadership</vt:lpstr>
      <vt:lpstr>Contents</vt:lpstr>
      <vt:lpstr>General Aspect – number of delegates in 2022/2023</vt:lpstr>
      <vt:lpstr>General Aspect – 2022/2023 tdoc statistics</vt:lpstr>
      <vt:lpstr>SA5 overall progress since SA#101</vt:lpstr>
      <vt:lpstr>PowerPoint Presentation</vt:lpstr>
      <vt:lpstr>Management and Orchestration WIs/SIs</vt:lpstr>
      <vt:lpstr>Overview of Rel-18 SA5 OAM WIs/SIs</vt:lpstr>
      <vt:lpstr>Update of SA5 Rel-18 OAM ongoing WI/SI progress</vt:lpstr>
      <vt:lpstr>OAM WIs/SIs</vt:lpstr>
      <vt:lpstr>PowerPoint Presentation</vt:lpstr>
      <vt:lpstr>PowerPoint Presentation</vt:lpstr>
      <vt:lpstr>TU Budget for SA5 OAM</vt:lpstr>
      <vt:lpstr>OAM TU planning and statistics</vt:lpstr>
      <vt:lpstr>OAM WIs/SIs Intelligence and Automation</vt:lpstr>
      <vt:lpstr>Rel-18 - AI/ML Management</vt:lpstr>
      <vt:lpstr>Rel-18 - Management Data Analytics phase 2</vt:lpstr>
      <vt:lpstr>Rel-18 - Intent driven Management Service for Mobile Network phase 2 </vt:lpstr>
      <vt:lpstr>Rel-18 - Self-Configuration of RAN Network Entities </vt:lpstr>
      <vt:lpstr>Rel-18 - Study on autonomous network levels /evaluation of autonomous network levels</vt:lpstr>
      <vt:lpstr>Rel-18 - Study on Fault Supervision Evolution /intent-driven management for network slicing </vt:lpstr>
      <vt:lpstr>OAM WIs/SIs Management architecture and Mechanisms</vt:lpstr>
      <vt:lpstr>Rel-18 - Service based management architecture  </vt:lpstr>
      <vt:lpstr>Rel-18 - Network slicing provisioning rules </vt:lpstr>
      <vt:lpstr>Rel-18 - Study on Data management phase 2  </vt:lpstr>
      <vt:lpstr>Rel-18 - Additional NRM features phase 2 </vt:lpstr>
      <vt:lpstr>Rel-18 - 5G performance measurements and KPIs phase 3 </vt:lpstr>
      <vt:lpstr>Rel-18 - Management of Trace/MDT phase 2  </vt:lpstr>
      <vt:lpstr>Rel-18 - Management Aspects related to NWDAF  </vt:lpstr>
      <vt:lpstr>Rel-18 - Management Aspect of 5GLAN  </vt:lpstr>
      <vt:lpstr>Rel-18 - Enhanced Edge Computing Management </vt:lpstr>
      <vt:lpstr>Rel-18 - Management of cloud-native Virtualized Network Functions </vt:lpstr>
      <vt:lpstr>Rel-18 - Management Aspects of 5G Network Sharing Phase2 </vt:lpstr>
      <vt:lpstr>Rel-18 - Management Aspects of NTN </vt:lpstr>
      <vt:lpstr>Rel-18 - Management aspects of 5G system with satellite backhaul  </vt:lpstr>
      <vt:lpstr>Rel-18 - Management Aspects of URLLC </vt:lpstr>
      <vt:lpstr>Rel-18 - Management of non-public networks phase 2 </vt:lpstr>
      <vt:lpstr>OAM WIs/SIs Support to new services</vt:lpstr>
      <vt:lpstr>Rel-18 - Enhancements of EE for 5G Phase 2 </vt:lpstr>
      <vt:lpstr>Rel-18 - Network and Service Operations for Energy Utilities </vt:lpstr>
      <vt:lpstr>Rel-18 - Access control for management service  </vt:lpstr>
      <vt:lpstr>Rel-18 – Study on KQI/ study on DCSA </vt:lpstr>
      <vt:lpstr>OAM TRs / TSs to SA#102 </vt:lpstr>
      <vt:lpstr>Charging</vt:lpstr>
      <vt:lpstr>Overview of Rel-18 SA5 CH WIs/SIs</vt:lpstr>
      <vt:lpstr>Update of SA5 Rel-18 CH ongoing WI/SI progress</vt:lpstr>
      <vt:lpstr>Charging (CH) WIs/SIs</vt:lpstr>
      <vt:lpstr>PowerPoint Presentation</vt:lpstr>
      <vt:lpstr>Rel-18 Charging Aspects of Network Slicing Phase 2 </vt:lpstr>
      <vt:lpstr>Rel-18 Charging aspects for Charging Aspects for NSSAA  </vt:lpstr>
      <vt:lpstr>Rel-18 Charging Aspects for Enhanced support of Non-Public Networks</vt:lpstr>
      <vt:lpstr>Rel-18 Charging Aspects of IMS Data Channel </vt:lpstr>
      <vt:lpstr>Rel-18 Charging Aspects for SMF and MB-SMF to Support 5G Multicast-broadcast Services </vt:lpstr>
      <vt:lpstr>Rel-18 Charging Aspects of TSN</vt:lpstr>
      <vt:lpstr>Rel-18 Charging Aspects of B2B </vt:lpstr>
      <vt:lpstr>Rel-18 Charging Aspects of  5WWC phase 2 </vt:lpstr>
      <vt:lpstr>Rel-18 Charging for roaming and additional actor using CHF to CHF interface </vt:lpstr>
      <vt:lpstr>Rel-18 Charging aspects of Satellite Access in 5GS </vt:lpstr>
      <vt:lpstr>Rel-18 Study (FS_NCHF_Ph2)</vt:lpstr>
      <vt:lpstr>Rel-18 Study (FS_CHFSeg) </vt:lpstr>
      <vt:lpstr>Rel-18 Study (FS_5GSAT_CH) </vt:lpstr>
      <vt:lpstr>Rel-18 Study (FS_Ranging_SL_CH) </vt:lpstr>
      <vt:lpstr>PowerPoint Presentation</vt:lpstr>
      <vt:lpstr>Thank you!</vt:lpstr>
      <vt:lpstr>2024 meeting calendar</vt:lpstr>
      <vt:lpstr>List of SA5 CR pack to SA#102</vt:lpstr>
      <vt:lpstr>Update of SA5 Rel-18 ongoing WI/SI progress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SA5 Chair</cp:lastModifiedBy>
  <cp:revision>691</cp:revision>
  <dcterms:created xsi:type="dcterms:W3CDTF">2019-03-13T01:38:36Z</dcterms:created>
  <dcterms:modified xsi:type="dcterms:W3CDTF">2023-12-06T12:46:00Z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(3)1MGVpU5D8gl229hhnJ4S4KGOLcU5v1v7aOgmVxPIPwx7Dmjaxs8dDBGptchp2DQhLBav5ehK
l3NhfZwZiHy86vb90RAfu79mn5o6wxaOY7YmDzA317rn4xVSvF+VjifOBy7lo2z+xOPIR53i
mwRmv2RhlVdxiwD4dGJne05ZG5zwKsCyZRLt0GFvXtn9zAyuPsNp8NzruN+by8SeFePjlVNJ
JA7F8Ju2qcQFOH4VrM</vt:lpwstr>
  </property>
  <property fmtid="{D5CDD505-2E9C-101B-9397-08002B2CF9AE}" pid="4" name="_2015_ms_pID_7253431">
    <vt:lpwstr>hlzMIe9pGnziKyGc0KmhLl3xBYTYLM6WusaUadomHO++02EQOfXYpn
QWxHXOJdJhXd/WDoPdgeuCvzPMN/dPNvI1n24y4wVzHY+bpb5O9Z7Ig6zakd6m4mJ3alRzy8
YVfsr0ONAhmMzjdx6Q948hKxyRhpHwNzOSmSeuH8Ji8ZN8VHEjDxVOi1kqS1tr8uXc7kFV8d
SiFNQUgkGKOHmTCTHxkE39yAVqLhY56V871c</vt:lpwstr>
  </property>
  <property fmtid="{D5CDD505-2E9C-101B-9397-08002B2CF9AE}" pid="5" name="_2015_ms_pID_7253432">
    <vt:lpwstr>Gg==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